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3708" r:id="rId2"/>
    <p:sldMasterId id="2147483720" r:id="rId3"/>
  </p:sldMasterIdLst>
  <p:notesMasterIdLst>
    <p:notesMasterId r:id="rId31"/>
  </p:notesMasterIdLst>
  <p:sldIdLst>
    <p:sldId id="256" r:id="rId4"/>
    <p:sldId id="291" r:id="rId5"/>
    <p:sldId id="274" r:id="rId6"/>
    <p:sldId id="281" r:id="rId7"/>
    <p:sldId id="275" r:id="rId8"/>
    <p:sldId id="277" r:id="rId9"/>
    <p:sldId id="310" r:id="rId10"/>
    <p:sldId id="311" r:id="rId11"/>
    <p:sldId id="312" r:id="rId12"/>
    <p:sldId id="278" r:id="rId13"/>
    <p:sldId id="265" r:id="rId14"/>
    <p:sldId id="276" r:id="rId15"/>
    <p:sldId id="304" r:id="rId16"/>
    <p:sldId id="282" r:id="rId17"/>
    <p:sldId id="307" r:id="rId18"/>
    <p:sldId id="308" r:id="rId19"/>
    <p:sldId id="314" r:id="rId20"/>
    <p:sldId id="315" r:id="rId21"/>
    <p:sldId id="295" r:id="rId22"/>
    <p:sldId id="305" r:id="rId23"/>
    <p:sldId id="306" r:id="rId24"/>
    <p:sldId id="316" r:id="rId25"/>
    <p:sldId id="279" r:id="rId26"/>
    <p:sldId id="298" r:id="rId27"/>
    <p:sldId id="299" r:id="rId28"/>
    <p:sldId id="313" r:id="rId29"/>
    <p:sldId id="283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76" autoAdjust="0"/>
    <p:restoredTop sz="94374" autoAdjust="0"/>
  </p:normalViewPr>
  <p:slideViewPr>
    <p:cSldViewPr>
      <p:cViewPr varScale="1">
        <p:scale>
          <a:sx n="69" d="100"/>
          <a:sy n="69" d="100"/>
        </p:scale>
        <p:origin x="-1362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2" d="100"/>
          <a:sy n="62" d="100"/>
        </p:scale>
        <p:origin x="-2949" y="-7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A7BFB2-312B-4049-A4CA-26269B4AD0E0}" type="datetimeFigureOut">
              <a:rPr lang="ru-RU" smtClean="0"/>
              <a:pPr/>
              <a:t>11.02.2025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A9847F-1F17-4D84-B895-B5EBBE789B6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1236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A9847F-1F17-4D84-B895-B5EBBE789B64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81044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24691-8561-4520-8380-F8FCBE2F6A5D}" type="datetimeFigureOut">
              <a:rPr lang="ru-RU" smtClean="0"/>
              <a:pPr/>
              <a:t>11.02.2025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01AE7-889A-41B6-B932-AE002D2B3B3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24691-8561-4520-8380-F8FCBE2F6A5D}" type="datetimeFigureOut">
              <a:rPr lang="ru-RU" smtClean="0"/>
              <a:pPr/>
              <a:t>11.02.2025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01AE7-889A-41B6-B932-AE002D2B3B3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24691-8561-4520-8380-F8FCBE2F6A5D}" type="datetimeFigureOut">
              <a:rPr lang="ru-RU" smtClean="0"/>
              <a:pPr/>
              <a:t>11.02.2025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01AE7-889A-41B6-B932-AE002D2B3B3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24691-8561-4520-8380-F8FCBE2F6A5D}" type="datetimeFigureOut">
              <a:rPr lang="ru-RU" smtClean="0"/>
              <a:pPr/>
              <a:t>11.02.2025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01AE7-889A-41B6-B932-AE002D2B3B3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24691-8561-4520-8380-F8FCBE2F6A5D}" type="datetimeFigureOut">
              <a:rPr lang="ru-RU" smtClean="0"/>
              <a:pPr/>
              <a:t>11.02.2025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01AE7-889A-41B6-B932-AE002D2B3B3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24691-8561-4520-8380-F8FCBE2F6A5D}" type="datetimeFigureOut">
              <a:rPr lang="ru-RU" smtClean="0"/>
              <a:pPr/>
              <a:t>11.02.2025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01AE7-889A-41B6-B932-AE002D2B3B3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24691-8561-4520-8380-F8FCBE2F6A5D}" type="datetimeFigureOut">
              <a:rPr lang="ru-RU" smtClean="0"/>
              <a:pPr/>
              <a:t>11.02.2025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01AE7-889A-41B6-B932-AE002D2B3B3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24691-8561-4520-8380-F8FCBE2F6A5D}" type="datetimeFigureOut">
              <a:rPr lang="ru-RU" smtClean="0"/>
              <a:pPr/>
              <a:t>11.02.2025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01AE7-889A-41B6-B932-AE002D2B3B3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24691-8561-4520-8380-F8FCBE2F6A5D}" type="datetimeFigureOut">
              <a:rPr lang="ru-RU" smtClean="0"/>
              <a:pPr/>
              <a:t>11.02.2025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01AE7-889A-41B6-B932-AE002D2B3B3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24691-8561-4520-8380-F8FCBE2F6A5D}" type="datetimeFigureOut">
              <a:rPr lang="ru-RU" smtClean="0"/>
              <a:pPr/>
              <a:t>11.02.2025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01AE7-889A-41B6-B932-AE002D2B3B3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24691-8561-4520-8380-F8FCBE2F6A5D}" type="datetimeFigureOut">
              <a:rPr lang="ru-RU" smtClean="0"/>
              <a:pPr/>
              <a:t>11.02.2025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01AE7-889A-41B6-B932-AE002D2B3B3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24691-8561-4520-8380-F8FCBE2F6A5D}" type="datetimeFigureOut">
              <a:rPr lang="ru-RU" smtClean="0"/>
              <a:pPr/>
              <a:t>11.02.2025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01AE7-889A-41B6-B932-AE002D2B3B3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24691-8561-4520-8380-F8FCBE2F6A5D}" type="datetimeFigureOut">
              <a:rPr lang="ru-RU" smtClean="0"/>
              <a:pPr/>
              <a:t>11.02.2025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01AE7-889A-41B6-B932-AE002D2B3B3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24691-8561-4520-8380-F8FCBE2F6A5D}" type="datetimeFigureOut">
              <a:rPr lang="ru-RU" smtClean="0"/>
              <a:pPr/>
              <a:t>11.02.2025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01AE7-889A-41B6-B932-AE002D2B3B3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24691-8561-4520-8380-F8FCBE2F6A5D}" type="datetimeFigureOut">
              <a:rPr lang="ru-RU" smtClean="0"/>
              <a:pPr/>
              <a:t>11.02.2025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01AE7-889A-41B6-B932-AE002D2B3B3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24691-8561-4520-8380-F8FCBE2F6A5D}" type="datetimeFigureOut">
              <a:rPr lang="ru-RU" smtClean="0"/>
              <a:pPr/>
              <a:t>11.02.2025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01AE7-889A-41B6-B932-AE002D2B3B3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24691-8561-4520-8380-F8FCBE2F6A5D}" type="datetimeFigureOut">
              <a:rPr lang="ru-RU" smtClean="0"/>
              <a:pPr/>
              <a:t>11.02.2025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01AE7-889A-41B6-B932-AE002D2B3B3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24691-8561-4520-8380-F8FCBE2F6A5D}" type="datetimeFigureOut">
              <a:rPr lang="ru-RU" smtClean="0"/>
              <a:pPr/>
              <a:t>11.02.2025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01AE7-889A-41B6-B932-AE002D2B3B3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24691-8561-4520-8380-F8FCBE2F6A5D}" type="datetimeFigureOut">
              <a:rPr lang="ru-RU" smtClean="0"/>
              <a:pPr/>
              <a:t>11.02.2025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01AE7-889A-41B6-B932-AE002D2B3B3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24691-8561-4520-8380-F8FCBE2F6A5D}" type="datetimeFigureOut">
              <a:rPr lang="ru-RU" smtClean="0"/>
              <a:pPr/>
              <a:t>11.02.2025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01AE7-889A-41B6-B932-AE002D2B3B3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24691-8561-4520-8380-F8FCBE2F6A5D}" type="datetimeFigureOut">
              <a:rPr lang="ru-RU" smtClean="0"/>
              <a:pPr/>
              <a:t>11.02.2025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01AE7-889A-41B6-B932-AE002D2B3B3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24691-8561-4520-8380-F8FCBE2F6A5D}" type="datetimeFigureOut">
              <a:rPr lang="ru-RU" smtClean="0"/>
              <a:pPr/>
              <a:t>11.02.2025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01AE7-889A-41B6-B932-AE002D2B3B3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24691-8561-4520-8380-F8FCBE2F6A5D}" type="datetimeFigureOut">
              <a:rPr lang="ru-RU" smtClean="0"/>
              <a:pPr/>
              <a:t>11.02.2025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01AE7-889A-41B6-B932-AE002D2B3B3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24691-8561-4520-8380-F8FCBE2F6A5D}" type="datetimeFigureOut">
              <a:rPr lang="ru-RU" smtClean="0"/>
              <a:pPr/>
              <a:t>11.02.2025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01AE7-889A-41B6-B932-AE002D2B3B3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24691-8561-4520-8380-F8FCBE2F6A5D}" type="datetimeFigureOut">
              <a:rPr lang="ru-RU" smtClean="0"/>
              <a:pPr/>
              <a:t>11.02.2025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01AE7-889A-41B6-B932-AE002D2B3B3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24691-8561-4520-8380-F8FCBE2F6A5D}" type="datetimeFigureOut">
              <a:rPr lang="ru-RU" smtClean="0"/>
              <a:pPr/>
              <a:t>11.02.2025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01AE7-889A-41B6-B932-AE002D2B3B3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24691-8561-4520-8380-F8FCBE2F6A5D}" type="datetimeFigureOut">
              <a:rPr lang="ru-RU" smtClean="0"/>
              <a:pPr/>
              <a:t>11.02.2025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01AE7-889A-41B6-B932-AE002D2B3B3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24691-8561-4520-8380-F8FCBE2F6A5D}" type="datetimeFigureOut">
              <a:rPr lang="ru-RU" smtClean="0"/>
              <a:pPr/>
              <a:t>11.02.2025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01AE7-889A-41B6-B932-AE002D2B3B3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24691-8561-4520-8380-F8FCBE2F6A5D}" type="datetimeFigureOut">
              <a:rPr lang="ru-RU" smtClean="0"/>
              <a:pPr/>
              <a:t>11.02.2025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01AE7-889A-41B6-B932-AE002D2B3B3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24691-8561-4520-8380-F8FCBE2F6A5D}" type="datetimeFigureOut">
              <a:rPr lang="ru-RU" smtClean="0"/>
              <a:pPr/>
              <a:t>11.02.2025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01AE7-889A-41B6-B932-AE002D2B3B3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24691-8561-4520-8380-F8FCBE2F6A5D}" type="datetimeFigureOut">
              <a:rPr lang="ru-RU" smtClean="0"/>
              <a:pPr/>
              <a:t>11.02.2025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01AE7-889A-41B6-B932-AE002D2B3B3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24691-8561-4520-8380-F8FCBE2F6A5D}" type="datetimeFigureOut">
              <a:rPr lang="ru-RU" smtClean="0"/>
              <a:pPr/>
              <a:t>11.02.2025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01AE7-889A-41B6-B932-AE002D2B3B3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24691-8561-4520-8380-F8FCBE2F6A5D}" type="datetimeFigureOut">
              <a:rPr lang="ru-RU" smtClean="0"/>
              <a:pPr/>
              <a:t>11.02.2025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01AE7-889A-41B6-B932-AE002D2B3B3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124691-8561-4520-8380-F8FCBE2F6A5D}" type="datetimeFigureOut">
              <a:rPr lang="ru-RU" smtClean="0"/>
              <a:pPr/>
              <a:t>11.02.2025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F01AE7-889A-41B6-B932-AE002D2B3B3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124691-8561-4520-8380-F8FCBE2F6A5D}" type="datetimeFigureOut">
              <a:rPr lang="ru-RU" smtClean="0"/>
              <a:pPr/>
              <a:t>11.02.2025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F01AE7-889A-41B6-B932-AE002D2B3B3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124691-8561-4520-8380-F8FCBE2F6A5D}" type="datetimeFigureOut">
              <a:rPr lang="ru-RU" smtClean="0"/>
              <a:pPr/>
              <a:t>11.02.2025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F01AE7-889A-41B6-B932-AE002D2B3B3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87624" y="332656"/>
            <a:ext cx="6480720" cy="1008113"/>
          </a:xfrm>
        </p:spPr>
        <p:txBody>
          <a:bodyPr>
            <a:normAutofit fontScale="90000"/>
          </a:bodyPr>
          <a:lstStyle/>
          <a:p>
            <a:pPr lvl="0" fontAlgn="base">
              <a:spcAft>
                <a:spcPct val="0"/>
              </a:spcAft>
              <a:defRPr/>
            </a:pPr>
            <a:r>
              <a:rPr lang="ru-RU" sz="1800" b="1" kern="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1800" b="1" kern="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1800" b="1" kern="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Муниципальное </a:t>
            </a:r>
            <a:r>
              <a:rPr lang="ru-RU" sz="1800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бюджетное дошкольное образовательное учреждение </a:t>
            </a:r>
            <a:r>
              <a:rPr lang="ru-RU" sz="1800" b="1" kern="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«Детский </a:t>
            </a:r>
            <a:r>
              <a:rPr lang="ru-RU" sz="1800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сад  № </a:t>
            </a:r>
            <a:r>
              <a:rPr lang="ru-RU" sz="1800" b="1" kern="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2 «Солнышко» </a:t>
            </a:r>
            <a:r>
              <a:rPr lang="ru-RU" sz="1800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г. </a:t>
            </a:r>
            <a:r>
              <a:rPr lang="ru-RU" sz="1800" b="1" kern="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Аргун»</a:t>
            </a:r>
            <a:r>
              <a:rPr lang="ru-RU" sz="1800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1800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87624" y="1121972"/>
            <a:ext cx="6377391" cy="2880320"/>
          </a:xfrm>
        </p:spPr>
        <p:txBody>
          <a:bodyPr>
            <a:noAutofit/>
          </a:bodyPr>
          <a:lstStyle/>
          <a:p>
            <a:endParaRPr lang="ru-RU" sz="5400" b="1" dirty="0" smtClean="0">
              <a:solidFill>
                <a:srgbClr val="FF0000"/>
              </a:solidFill>
            </a:endParaRPr>
          </a:p>
          <a:p>
            <a:r>
              <a:rPr lang="ru-RU" sz="5400" b="1" dirty="0" smtClean="0">
                <a:solidFill>
                  <a:srgbClr val="FF0000"/>
                </a:solidFill>
              </a:rPr>
              <a:t>ПРОЕКТ                </a:t>
            </a:r>
            <a:r>
              <a:rPr lang="ru-RU" sz="5400" b="1" dirty="0" smtClean="0">
                <a:solidFill>
                  <a:srgbClr val="00B050"/>
                </a:solidFill>
              </a:rPr>
              <a:t>«Домашние животные» </a:t>
            </a:r>
          </a:p>
          <a:p>
            <a:endParaRPr lang="ru-RU" sz="1800" b="1" dirty="0" smtClean="0">
              <a:latin typeface="+mj-lt"/>
            </a:endParaRPr>
          </a:p>
          <a:p>
            <a:pPr algn="r"/>
            <a:endParaRPr lang="ru-RU" altLang="ru-RU" sz="1800" b="1" dirty="0" smtClean="0">
              <a:solidFill>
                <a:srgbClr val="00B050"/>
              </a:solidFill>
              <a:latin typeface="+mj-lt"/>
              <a:cs typeface="Times New Roman" panose="02020603050405020304" pitchFamily="18" charset="0"/>
            </a:endParaRPr>
          </a:p>
          <a:p>
            <a:pPr algn="r"/>
            <a:endParaRPr lang="ru-RU" altLang="ru-RU" sz="1800" b="1" dirty="0">
              <a:solidFill>
                <a:srgbClr val="00B050"/>
              </a:solidFill>
              <a:latin typeface="+mj-lt"/>
              <a:cs typeface="Times New Roman" panose="02020603050405020304" pitchFamily="18" charset="0"/>
            </a:endParaRPr>
          </a:p>
          <a:p>
            <a:pPr algn="r"/>
            <a:endParaRPr lang="ru-RU" altLang="ru-RU" sz="1800" b="1" dirty="0" smtClean="0">
              <a:solidFill>
                <a:srgbClr val="00B050"/>
              </a:solidFill>
              <a:latin typeface="+mj-lt"/>
              <a:cs typeface="Times New Roman" panose="02020603050405020304" pitchFamily="18" charset="0"/>
            </a:endParaRPr>
          </a:p>
          <a:p>
            <a:pPr algn="r"/>
            <a:r>
              <a:rPr lang="ru-RU" altLang="ru-RU" sz="2000" b="1" dirty="0" smtClean="0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Проект  подготовил:                                                                               воспитатель </a:t>
            </a:r>
            <a:r>
              <a:rPr lang="ru-RU" altLang="ru-RU" sz="2000" b="1" dirty="0" err="1" smtClean="0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Тесаева</a:t>
            </a:r>
            <a:r>
              <a:rPr lang="ru-RU" altLang="ru-RU" sz="2000" b="1" dirty="0" smtClean="0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 Х.А.</a:t>
            </a:r>
          </a:p>
          <a:p>
            <a:endParaRPr lang="ru-RU" altLang="ru-RU" sz="1800" b="1" dirty="0" smtClean="0">
              <a:solidFill>
                <a:srgbClr val="00B050"/>
              </a:solidFill>
              <a:latin typeface="+mj-lt"/>
              <a:cs typeface="Times New Roman" panose="02020603050405020304" pitchFamily="18" charset="0"/>
            </a:endParaRPr>
          </a:p>
          <a:p>
            <a:r>
              <a:rPr lang="ru-RU" altLang="ru-RU" sz="1800" b="1" dirty="0" smtClean="0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2025 г.</a:t>
            </a:r>
            <a:r>
              <a:rPr lang="ru-RU" altLang="ru-RU" sz="1800" b="1" dirty="0" smtClean="0">
                <a:solidFill>
                  <a:srgbClr val="00B050"/>
                </a:solidFill>
                <a:latin typeface="+mj-lt"/>
              </a:rPr>
              <a:t/>
            </a:r>
            <a:br>
              <a:rPr lang="ru-RU" altLang="ru-RU" sz="1800" b="1" dirty="0" smtClean="0">
                <a:solidFill>
                  <a:srgbClr val="00B050"/>
                </a:solidFill>
                <a:latin typeface="+mj-lt"/>
              </a:rPr>
            </a:br>
            <a:endParaRPr lang="ru-RU" sz="1800" b="1" dirty="0">
              <a:solidFill>
                <a:srgbClr val="00B050"/>
              </a:solidFill>
              <a:latin typeface="+mj-lt"/>
            </a:endParaRPr>
          </a:p>
        </p:txBody>
      </p:sp>
      <p:pic>
        <p:nvPicPr>
          <p:cNvPr id="5" name="Picture 10" descr="09098020979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5015" y="692696"/>
            <a:ext cx="853334" cy="1498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7396" y="4013602"/>
            <a:ext cx="1428572" cy="1428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10" descr="09098020979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800809"/>
            <a:ext cx="853334" cy="1498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313" y="4941168"/>
            <a:ext cx="1428572" cy="1428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одержимое 7"/>
          <p:cNvSpPr>
            <a:spLocks noGrp="1"/>
          </p:cNvSpPr>
          <p:nvPr>
            <p:ph idx="1"/>
          </p:nvPr>
        </p:nvSpPr>
        <p:spPr>
          <a:xfrm>
            <a:off x="395536" y="620688"/>
            <a:ext cx="8157592" cy="470912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b="1" dirty="0" smtClean="0">
                <a:solidFill>
                  <a:srgbClr val="00B050"/>
                </a:solidFill>
                <a:latin typeface="Monotype Corsiva" panose="03010101010201010101" pitchFamily="66" charset="0"/>
              </a:rPr>
              <a:t>Этапы </a:t>
            </a:r>
            <a:r>
              <a:rPr lang="ru-RU" sz="3600" b="1" dirty="0">
                <a:solidFill>
                  <a:srgbClr val="00B050"/>
                </a:solidFill>
                <a:latin typeface="Monotype Corsiva" panose="03010101010201010101" pitchFamily="66" charset="0"/>
              </a:rPr>
              <a:t>реализации проекта </a:t>
            </a:r>
            <a:endParaRPr lang="ru-RU" sz="3600" b="1" dirty="0" smtClean="0">
              <a:solidFill>
                <a:srgbClr val="00B050"/>
              </a:solidFill>
              <a:latin typeface="Monotype Corsiva" panose="03010101010201010101" pitchFamily="66" charset="0"/>
            </a:endParaRPr>
          </a:p>
          <a:p>
            <a:pPr marL="0" indent="0">
              <a:buNone/>
            </a:pPr>
            <a:r>
              <a:rPr lang="ru-RU" sz="2800" b="1" dirty="0">
                <a:latin typeface="Monotype Corsiva" panose="03010101010201010101" pitchFamily="66" charset="0"/>
              </a:rPr>
              <a:t>I – подготовительный </a:t>
            </a:r>
            <a:r>
              <a:rPr lang="ru-RU" sz="2800" b="1" dirty="0" smtClean="0">
                <a:latin typeface="Monotype Corsiva" panose="03010101010201010101" pitchFamily="66" charset="0"/>
              </a:rPr>
              <a:t>(постановка проблемы)</a:t>
            </a:r>
            <a:endParaRPr lang="ru-RU" sz="2800" b="1" dirty="0">
              <a:latin typeface="Monotype Corsiva" panose="03010101010201010101" pitchFamily="66" charset="0"/>
            </a:endParaRPr>
          </a:p>
          <a:p>
            <a:pPr marL="0" indent="0">
              <a:buNone/>
            </a:pPr>
            <a:r>
              <a:rPr lang="ru-RU" sz="2800" b="1" dirty="0">
                <a:latin typeface="Monotype Corsiva" panose="03010101010201010101" pitchFamily="66" charset="0"/>
              </a:rPr>
              <a:t>II – </a:t>
            </a:r>
            <a:r>
              <a:rPr lang="ru-RU" sz="2800" b="1" dirty="0" smtClean="0">
                <a:latin typeface="Monotype Corsiva" panose="03010101010201010101" pitchFamily="66" charset="0"/>
              </a:rPr>
              <a:t>основной (реализация проекта со всеми участниками образовательного процесса)</a:t>
            </a:r>
            <a:endParaRPr lang="ru-RU" sz="2800" b="1" dirty="0">
              <a:latin typeface="Monotype Corsiva" panose="03010101010201010101" pitchFamily="66" charset="0"/>
            </a:endParaRPr>
          </a:p>
          <a:p>
            <a:pPr marL="0" indent="0">
              <a:buNone/>
            </a:pPr>
            <a:r>
              <a:rPr lang="ru-RU" sz="2800" b="1" dirty="0">
                <a:latin typeface="Monotype Corsiva" panose="03010101010201010101" pitchFamily="66" charset="0"/>
              </a:rPr>
              <a:t>III – заключительный, </a:t>
            </a:r>
            <a:r>
              <a:rPr lang="ru-RU" sz="2800" b="1" dirty="0" smtClean="0">
                <a:latin typeface="Monotype Corsiva" panose="03010101010201010101" pitchFamily="66" charset="0"/>
              </a:rPr>
              <a:t>аналитический                          (презентация проекта)</a:t>
            </a:r>
            <a:endParaRPr lang="ru-RU" sz="2800" b="1" dirty="0">
              <a:latin typeface="Monotype Corsiva" panose="03010101010201010101" pitchFamily="66" charset="0"/>
            </a:endParaRPr>
          </a:p>
          <a:p>
            <a:pPr marL="0" indent="0">
              <a:buNone/>
            </a:pPr>
            <a:endParaRPr lang="ru-RU" sz="2800" b="1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356992"/>
            <a:ext cx="2260410" cy="2387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539552" y="404664"/>
            <a:ext cx="7776864" cy="4176464"/>
          </a:xfrm>
        </p:spPr>
        <p:txBody>
          <a:bodyPr>
            <a:normAutofit fontScale="90000"/>
          </a:bodyPr>
          <a:lstStyle/>
          <a:p>
            <a:r>
              <a:rPr lang="ru-RU" sz="4000" b="1" dirty="0" smtClean="0">
                <a:latin typeface="+mn-lt"/>
              </a:rPr>
              <a:t>               </a:t>
            </a:r>
            <a:br>
              <a:rPr lang="ru-RU" sz="4000" b="1" dirty="0" smtClean="0">
                <a:latin typeface="+mn-lt"/>
              </a:rPr>
            </a:br>
            <a:r>
              <a:rPr lang="ru-RU" sz="4000" b="1" dirty="0">
                <a:latin typeface="+mn-lt"/>
              </a:rPr>
              <a:t/>
            </a:r>
            <a:br>
              <a:rPr lang="ru-RU" sz="4000" b="1" dirty="0">
                <a:latin typeface="+mn-lt"/>
              </a:rPr>
            </a:br>
            <a:r>
              <a:rPr lang="ru-RU" sz="3600" b="1" dirty="0" smtClean="0">
                <a:solidFill>
                  <a:srgbClr val="00B050"/>
                </a:solidFill>
                <a:latin typeface="Monotype Corsiva" panose="03010101010201010101" pitchFamily="66" charset="0"/>
              </a:rPr>
              <a:t>Первый этап – подготовительный                                                              </a:t>
            </a:r>
            <a:br>
              <a:rPr lang="ru-RU" sz="3600" b="1" dirty="0" smtClean="0">
                <a:solidFill>
                  <a:srgbClr val="00B050"/>
                </a:solidFill>
                <a:latin typeface="Monotype Corsiva" panose="03010101010201010101" pitchFamily="66" charset="0"/>
              </a:rPr>
            </a:br>
            <a:r>
              <a:rPr lang="ru-RU" sz="3600" b="1" dirty="0">
                <a:solidFill>
                  <a:srgbClr val="00B050"/>
                </a:solidFill>
                <a:latin typeface="Monotype Corsiva" panose="03010101010201010101" pitchFamily="66" charset="0"/>
              </a:rPr>
              <a:t> </a:t>
            </a:r>
            <a:r>
              <a:rPr lang="ru-RU" sz="3600" b="1" dirty="0" smtClean="0">
                <a:solidFill>
                  <a:srgbClr val="00B050"/>
                </a:solidFill>
                <a:latin typeface="Monotype Corsiva" panose="03010101010201010101" pitchFamily="66" charset="0"/>
              </a:rPr>
              <a:t>(постановка проблемы)</a:t>
            </a:r>
            <a:r>
              <a:rPr lang="ru-RU" sz="3600" b="1" dirty="0">
                <a:solidFill>
                  <a:srgbClr val="00B050"/>
                </a:solidFill>
                <a:latin typeface="Monotype Corsiva" panose="03010101010201010101" pitchFamily="66" charset="0"/>
              </a:rPr>
              <a:t/>
            </a:r>
            <a:br>
              <a:rPr lang="ru-RU" sz="3600" b="1" dirty="0">
                <a:solidFill>
                  <a:srgbClr val="00B050"/>
                </a:solidFill>
                <a:latin typeface="Monotype Corsiva" panose="03010101010201010101" pitchFamily="66" charset="0"/>
              </a:rPr>
            </a:br>
            <a:r>
              <a:rPr lang="ru-RU" sz="2000" b="1" dirty="0">
                <a:solidFill>
                  <a:srgbClr val="00B050"/>
                </a:solidFill>
                <a:latin typeface="+mn-lt"/>
              </a:rPr>
              <a:t> </a:t>
            </a:r>
            <a:r>
              <a:rPr lang="ru-RU" sz="2000" b="1" dirty="0" smtClean="0">
                <a:solidFill>
                  <a:srgbClr val="00B050"/>
                </a:solidFill>
                <a:latin typeface="+mn-lt"/>
              </a:rPr>
              <a:t/>
            </a:r>
            <a:br>
              <a:rPr lang="ru-RU" sz="2000" b="1" dirty="0" smtClean="0">
                <a:solidFill>
                  <a:srgbClr val="00B050"/>
                </a:solidFill>
                <a:latin typeface="+mn-lt"/>
              </a:rPr>
            </a:br>
            <a:r>
              <a:rPr lang="ru-RU" sz="2700" b="1" dirty="0" smtClean="0">
                <a:latin typeface="Monotype Corsiva" panose="03010101010201010101" pitchFamily="66" charset="0"/>
              </a:rPr>
              <a:t>Постановка </a:t>
            </a:r>
            <a:r>
              <a:rPr lang="ru-RU" sz="2700" b="1" dirty="0">
                <a:latin typeface="Monotype Corsiva" panose="03010101010201010101" pitchFamily="66" charset="0"/>
              </a:rPr>
              <a:t>целей и задач, предварительная работа с детьми и родителями. </a:t>
            </a:r>
            <a:r>
              <a:rPr lang="ru-RU" sz="2700" b="1" dirty="0" smtClean="0">
                <a:latin typeface="Monotype Corsiva" panose="03010101010201010101" pitchFamily="66" charset="0"/>
              </a:rPr>
              <a:t/>
            </a:r>
            <a:br>
              <a:rPr lang="ru-RU" sz="2700" b="1" dirty="0" smtClean="0">
                <a:latin typeface="Monotype Corsiva" panose="03010101010201010101" pitchFamily="66" charset="0"/>
              </a:rPr>
            </a:br>
            <a:r>
              <a:rPr lang="ru-RU" sz="2700" b="1" dirty="0" smtClean="0">
                <a:latin typeface="Monotype Corsiva" panose="03010101010201010101" pitchFamily="66" charset="0"/>
              </a:rPr>
              <a:t>Выбор </a:t>
            </a:r>
            <a:r>
              <a:rPr lang="ru-RU" sz="2700" b="1" dirty="0">
                <a:latin typeface="Monotype Corsiva" panose="03010101010201010101" pitchFamily="66" charset="0"/>
              </a:rPr>
              <a:t>оборудования и материалов: приобретение домашних животных для </a:t>
            </a:r>
            <a:r>
              <a:rPr lang="ru-RU" sz="2700" b="1" dirty="0" smtClean="0">
                <a:latin typeface="Monotype Corsiva" panose="03010101010201010101" pitchFamily="66" charset="0"/>
              </a:rPr>
              <a:t>макета, изготовление наглядных материалов и масок </a:t>
            </a:r>
            <a:r>
              <a:rPr lang="ru-RU" sz="2700" b="1" dirty="0">
                <a:latin typeface="Monotype Corsiva" panose="03010101010201010101" pitchFamily="66" charset="0"/>
              </a:rPr>
              <a:t>д</a:t>
            </a:r>
            <a:r>
              <a:rPr lang="ru-RU" sz="2700" b="1" dirty="0" smtClean="0">
                <a:latin typeface="Monotype Corsiva" panose="03010101010201010101" pitchFamily="66" charset="0"/>
              </a:rPr>
              <a:t>ля дидактических и подвижных игр. </a:t>
            </a:r>
            <a:br>
              <a:rPr lang="ru-RU" sz="2700" b="1" dirty="0" smtClean="0">
                <a:latin typeface="Monotype Corsiva" panose="03010101010201010101" pitchFamily="66" charset="0"/>
              </a:rPr>
            </a:br>
            <a:r>
              <a:rPr lang="ru-RU" sz="2700" b="1" dirty="0" smtClean="0">
                <a:latin typeface="Monotype Corsiva" panose="03010101010201010101" pitchFamily="66" charset="0"/>
              </a:rPr>
              <a:t>Работа </a:t>
            </a:r>
            <a:r>
              <a:rPr lang="ru-RU" sz="2700" b="1" dirty="0">
                <a:latin typeface="Monotype Corsiva" panose="03010101010201010101" pitchFamily="66" charset="0"/>
              </a:rPr>
              <a:t>с познавательной и художественной литературой (подбор иллюстраций, книг, сказок, рассказов, загадок, по темам); оформление альбома «Домашние животные» (рисунки</a:t>
            </a:r>
            <a:r>
              <a:rPr lang="ru-RU" sz="2700" b="1" dirty="0" smtClean="0">
                <a:latin typeface="Monotype Corsiva" panose="03010101010201010101" pitchFamily="66" charset="0"/>
              </a:rPr>
              <a:t>, сказки, поделки </a:t>
            </a:r>
            <a:r>
              <a:rPr lang="ru-RU" sz="2700" b="1" dirty="0">
                <a:latin typeface="Monotype Corsiva" panose="03010101010201010101" pitchFamily="66" charset="0"/>
              </a:rPr>
              <a:t>сделанные родителями); </a:t>
            </a:r>
            <a:r>
              <a:rPr lang="ru-RU" sz="2700" b="1" dirty="0" smtClean="0">
                <a:latin typeface="Monotype Corsiva" panose="03010101010201010101" pitchFamily="66" charset="0"/>
              </a:rPr>
              <a:t/>
            </a:r>
            <a:br>
              <a:rPr lang="ru-RU" sz="2700" b="1" dirty="0" smtClean="0">
                <a:latin typeface="Monotype Corsiva" panose="03010101010201010101" pitchFamily="66" charset="0"/>
              </a:rPr>
            </a:br>
            <a:r>
              <a:rPr lang="ru-RU" sz="2700" b="1" dirty="0" smtClean="0">
                <a:latin typeface="Monotype Corsiva" panose="03010101010201010101" pitchFamily="66" charset="0"/>
              </a:rPr>
              <a:t>Подбор </a:t>
            </a:r>
            <a:r>
              <a:rPr lang="ru-RU" sz="2700" b="1" dirty="0">
                <a:latin typeface="Monotype Corsiva" panose="03010101010201010101" pitchFamily="66" charset="0"/>
              </a:rPr>
              <a:t>дидактических и подвижных, пальчиковых игр; конспекты занятий.</a:t>
            </a:r>
            <a:endParaRPr lang="ru-RU" sz="2700" b="1" dirty="0">
              <a:solidFill>
                <a:srgbClr val="00B050"/>
              </a:solidFill>
              <a:latin typeface="Monotype Corsiva" panose="03010101010201010101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539552" y="260648"/>
            <a:ext cx="7772400" cy="1008111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00B050"/>
                </a:solidFill>
                <a:latin typeface="Monotype Corsiva" panose="03010101010201010101" pitchFamily="66" charset="0"/>
              </a:rPr>
              <a:t>Второй этап – основной  (реализация проекта) </a:t>
            </a:r>
            <a:r>
              <a:rPr lang="ru-RU" sz="3200" b="1" dirty="0">
                <a:solidFill>
                  <a:srgbClr val="00B050"/>
                </a:solidFill>
                <a:latin typeface="Monotype Corsiva" panose="03010101010201010101" pitchFamily="66" charset="0"/>
              </a:rPr>
              <a:t/>
            </a:r>
            <a:br>
              <a:rPr lang="ru-RU" sz="3200" b="1" dirty="0">
                <a:solidFill>
                  <a:srgbClr val="00B050"/>
                </a:solidFill>
                <a:latin typeface="Monotype Corsiva" panose="03010101010201010101" pitchFamily="66" charset="0"/>
              </a:rPr>
            </a:br>
            <a:endParaRPr lang="ru-RU" sz="3200" b="1" dirty="0">
              <a:latin typeface="Monotype Corsiva" panose="03010101010201010101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980728"/>
            <a:ext cx="8208912" cy="5328592"/>
          </a:xfrm>
        </p:spPr>
        <p:txBody>
          <a:bodyPr>
            <a:normAutofit fontScale="62500" lnSpcReduction="20000"/>
          </a:bodyPr>
          <a:lstStyle/>
          <a:p>
            <a:pPr marL="361950" indent="-361950" algn="l">
              <a:buFont typeface="Wingdings" panose="05000000000000000000" pitchFamily="2" charset="2"/>
              <a:buChar char="Ø"/>
            </a:pPr>
            <a:r>
              <a:rPr lang="ru-RU" b="1" dirty="0" smtClean="0">
                <a:solidFill>
                  <a:schemeClr val="tx1"/>
                </a:solidFill>
                <a:latin typeface="Monotype Corsiva" panose="03010101010201010101" pitchFamily="66" charset="0"/>
                <a:ea typeface="+mj-ea"/>
                <a:cs typeface="+mj-cs"/>
              </a:rPr>
              <a:t>Оформление уголка по проектной деятельности.</a:t>
            </a:r>
          </a:p>
          <a:p>
            <a:pPr marL="361950" indent="-361950" algn="l">
              <a:buFont typeface="Wingdings" panose="05000000000000000000" pitchFamily="2" charset="2"/>
              <a:buChar char="Ø"/>
            </a:pPr>
            <a:r>
              <a:rPr lang="ru-RU" b="1" dirty="0" smtClean="0">
                <a:solidFill>
                  <a:schemeClr val="tx1"/>
                </a:solidFill>
                <a:latin typeface="Monotype Corsiva" panose="03010101010201010101" pitchFamily="66" charset="0"/>
                <a:ea typeface="+mj-ea"/>
                <a:cs typeface="+mj-cs"/>
              </a:rPr>
              <a:t>Рассматривание </a:t>
            </a:r>
            <a:r>
              <a:rPr lang="ru-RU" b="1" dirty="0">
                <a:solidFill>
                  <a:schemeClr val="tx1"/>
                </a:solidFill>
                <a:latin typeface="Monotype Corsiva" panose="03010101010201010101" pitchFamily="66" charset="0"/>
                <a:ea typeface="+mj-ea"/>
                <a:cs typeface="+mj-cs"/>
              </a:rPr>
              <a:t>альбома «</a:t>
            </a:r>
            <a:r>
              <a:rPr lang="ru-RU" b="1" dirty="0" smtClean="0">
                <a:solidFill>
                  <a:schemeClr val="tx1"/>
                </a:solidFill>
                <a:latin typeface="Monotype Corsiva" panose="03010101010201010101" pitchFamily="66" charset="0"/>
                <a:ea typeface="+mj-ea"/>
                <a:cs typeface="+mj-cs"/>
              </a:rPr>
              <a:t>Домашние животные» .</a:t>
            </a:r>
          </a:p>
          <a:p>
            <a:pPr marL="361950" indent="-361950" algn="l">
              <a:buFont typeface="Wingdings" panose="05000000000000000000" pitchFamily="2" charset="2"/>
              <a:buChar char="Ø"/>
            </a:pPr>
            <a:r>
              <a:rPr lang="ru-RU" b="1" dirty="0" smtClean="0">
                <a:solidFill>
                  <a:schemeClr val="tx1"/>
                </a:solidFill>
                <a:latin typeface="Monotype Corsiva" panose="03010101010201010101" pitchFamily="66" charset="0"/>
                <a:ea typeface="+mj-ea"/>
                <a:cs typeface="+mj-cs"/>
              </a:rPr>
              <a:t>Информация для родителей по теме проекта.</a:t>
            </a:r>
          </a:p>
          <a:p>
            <a:pPr marL="361950" indent="-361950" algn="l">
              <a:buFont typeface="Wingdings" panose="05000000000000000000" pitchFamily="2" charset="2"/>
              <a:buChar char="Ø"/>
            </a:pPr>
            <a:r>
              <a:rPr lang="ru-RU" b="1" dirty="0" smtClean="0">
                <a:solidFill>
                  <a:schemeClr val="tx1"/>
                </a:solidFill>
                <a:latin typeface="Monotype Corsiva" panose="03010101010201010101" pitchFamily="66" charset="0"/>
                <a:ea typeface="+mj-ea"/>
                <a:cs typeface="+mj-cs"/>
              </a:rPr>
              <a:t>Беседа на тему: «Домашние животные».</a:t>
            </a:r>
          </a:p>
          <a:p>
            <a:pPr marL="361950" indent="-361950" algn="l">
              <a:buFont typeface="Wingdings" panose="05000000000000000000" pitchFamily="2" charset="2"/>
              <a:buChar char="Ø"/>
            </a:pPr>
            <a:r>
              <a:rPr lang="ru-RU" b="1" dirty="0" smtClean="0">
                <a:solidFill>
                  <a:schemeClr val="tx1"/>
                </a:solidFill>
                <a:latin typeface="Monotype Corsiva" panose="03010101010201010101" pitchFamily="66" charset="0"/>
                <a:ea typeface="+mj-ea"/>
                <a:cs typeface="+mj-cs"/>
              </a:rPr>
              <a:t>Дидактическая игра «Чья мама?», «Кто живет на ферме».</a:t>
            </a:r>
          </a:p>
          <a:p>
            <a:pPr marL="361950" indent="-361950" algn="l">
              <a:buFont typeface="Wingdings" panose="05000000000000000000" pitchFamily="2" charset="2"/>
              <a:buChar char="Ø"/>
            </a:pPr>
            <a:r>
              <a:rPr lang="ru-RU" b="1" dirty="0" smtClean="0">
                <a:solidFill>
                  <a:schemeClr val="tx1"/>
                </a:solidFill>
                <a:latin typeface="Monotype Corsiva" panose="03010101010201010101" pitchFamily="66" charset="0"/>
                <a:ea typeface="+mj-ea"/>
                <a:cs typeface="+mj-cs"/>
              </a:rPr>
              <a:t>Папка-передвижка по теме проекта</a:t>
            </a:r>
          </a:p>
          <a:p>
            <a:pPr marL="361950" indent="-361950" algn="l">
              <a:buFont typeface="Wingdings" panose="05000000000000000000" pitchFamily="2" charset="2"/>
              <a:buChar char="Ø"/>
            </a:pPr>
            <a:r>
              <a:rPr lang="ru-RU" b="1" dirty="0" smtClean="0">
                <a:solidFill>
                  <a:schemeClr val="tx1"/>
                </a:solidFill>
                <a:latin typeface="Monotype Corsiva" panose="03010101010201010101" pitchFamily="66" charset="0"/>
                <a:ea typeface="+mj-ea"/>
                <a:cs typeface="+mj-cs"/>
              </a:rPr>
              <a:t>Консультация для родителей: «Домашние животные в жизни ребенка. Психологическая составляющая».</a:t>
            </a:r>
          </a:p>
          <a:p>
            <a:pPr marL="361950" indent="-361950" algn="l">
              <a:buFont typeface="Wingdings" panose="05000000000000000000" pitchFamily="2" charset="2"/>
              <a:buChar char="Ø"/>
            </a:pPr>
            <a:r>
              <a:rPr lang="ru-RU" b="1" dirty="0" smtClean="0">
                <a:solidFill>
                  <a:schemeClr val="tx1"/>
                </a:solidFill>
                <a:latin typeface="Monotype Corsiva" panose="03010101010201010101" pitchFamily="66" charset="0"/>
                <a:ea typeface="+mj-ea"/>
                <a:cs typeface="+mj-cs"/>
              </a:rPr>
              <a:t>Интеллектуально-деловая игра с педагогами: «Ветеринарная лечебница»</a:t>
            </a:r>
          </a:p>
          <a:p>
            <a:pPr marL="361950" indent="-361950" algn="l">
              <a:buFont typeface="Wingdings" panose="05000000000000000000" pitchFamily="2" charset="2"/>
              <a:buChar char="Ø"/>
            </a:pPr>
            <a:r>
              <a:rPr lang="ru-RU" b="1" dirty="0" smtClean="0">
                <a:solidFill>
                  <a:schemeClr val="tx1"/>
                </a:solidFill>
                <a:latin typeface="Monotype Corsiva" panose="03010101010201010101" pitchFamily="66" charset="0"/>
                <a:ea typeface="+mj-ea"/>
                <a:cs typeface="+mj-cs"/>
              </a:rPr>
              <a:t>Знакомство с котом: «Кот Мишка в гостях у воспитанников».</a:t>
            </a:r>
          </a:p>
          <a:p>
            <a:pPr marL="361950" indent="-361950" algn="l">
              <a:buFont typeface="Wingdings" panose="05000000000000000000" pitchFamily="2" charset="2"/>
              <a:buChar char="Ø"/>
            </a:pPr>
            <a:r>
              <a:rPr lang="ru-RU" b="1" dirty="0">
                <a:solidFill>
                  <a:schemeClr val="tx1"/>
                </a:solidFill>
                <a:latin typeface="Monotype Corsiva" panose="03010101010201010101" pitchFamily="66" charset="0"/>
              </a:rPr>
              <a:t>Интегрированная ООД </a:t>
            </a:r>
            <a:r>
              <a:rPr lang="ru-RU" b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«Наблюдение </a:t>
            </a:r>
            <a:r>
              <a:rPr lang="ru-RU" b="1" dirty="0">
                <a:solidFill>
                  <a:schemeClr val="tx1"/>
                </a:solidFill>
                <a:latin typeface="Monotype Corsiva" panose="03010101010201010101" pitchFamily="66" charset="0"/>
              </a:rPr>
              <a:t>за котом</a:t>
            </a:r>
            <a:r>
              <a:rPr lang="ru-RU" b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».</a:t>
            </a:r>
          </a:p>
          <a:p>
            <a:pPr marL="361950" indent="-361950" algn="l">
              <a:buFont typeface="Wingdings" panose="05000000000000000000" pitchFamily="2" charset="2"/>
              <a:buChar char="Ø"/>
            </a:pPr>
            <a:r>
              <a:rPr lang="ru-RU" b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Памятки для родителей «Безопасность детей при общении с животными».</a:t>
            </a:r>
          </a:p>
          <a:p>
            <a:pPr marL="361950" indent="-361950" algn="l">
              <a:buFont typeface="Wingdings" panose="05000000000000000000" pitchFamily="2" charset="2"/>
              <a:buChar char="Ø"/>
            </a:pPr>
            <a:r>
              <a:rPr lang="ru-RU" b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Чтение художественной литературы С. Маршак «Кошкин дом».</a:t>
            </a:r>
          </a:p>
          <a:p>
            <a:pPr marL="361950" indent="-361950" algn="l">
              <a:buFont typeface="Wingdings" panose="05000000000000000000" pitchFamily="2" charset="2"/>
              <a:buChar char="Ø"/>
            </a:pPr>
            <a:r>
              <a:rPr lang="ru-RU" b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Аппликация «Кошка из геометрической фигуры».</a:t>
            </a:r>
          </a:p>
          <a:p>
            <a:pPr marL="361950" indent="-361950" algn="l">
              <a:buFont typeface="Wingdings" panose="05000000000000000000" pitchFamily="2" charset="2"/>
              <a:buChar char="Ø"/>
            </a:pPr>
            <a:r>
              <a:rPr lang="ru-RU" b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Домашнее задание для детей и родителей «Нарисуй своего любимого домашнего питомца».</a:t>
            </a:r>
          </a:p>
          <a:p>
            <a:pPr marL="361950" indent="-361950" algn="l">
              <a:buFont typeface="Wingdings" panose="05000000000000000000" pitchFamily="2" charset="2"/>
              <a:buChar char="Ø"/>
            </a:pPr>
            <a:r>
              <a:rPr lang="ru-RU" b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Книжки раскраски «Домашние животные».</a:t>
            </a:r>
          </a:p>
          <a:p>
            <a:pPr marL="361950" indent="-361950" algn="l">
              <a:buFont typeface="Wingdings" panose="05000000000000000000" pitchFamily="2" charset="2"/>
              <a:buChar char="Ø"/>
            </a:pPr>
            <a:endParaRPr lang="ru-RU" sz="2000" b="1" dirty="0">
              <a:solidFill>
                <a:schemeClr val="tx1"/>
              </a:solidFill>
            </a:endParaRPr>
          </a:p>
          <a:p>
            <a:pPr marL="361950" indent="-361950" algn="l">
              <a:buFont typeface="Wingdings" panose="05000000000000000000" pitchFamily="2" charset="2"/>
              <a:buChar char="Ø"/>
            </a:pPr>
            <a:endParaRPr lang="ru-RU" sz="2000" b="1" dirty="0" smtClean="0">
              <a:solidFill>
                <a:schemeClr val="tx1"/>
              </a:solidFill>
              <a:ea typeface="+mj-ea"/>
              <a:cs typeface="+mj-cs"/>
            </a:endParaRPr>
          </a:p>
          <a:p>
            <a:pPr marL="571500" indent="-571500" algn="l">
              <a:buFont typeface="Wingdings" panose="05000000000000000000" pitchFamily="2" charset="2"/>
              <a:buChar char="Ø"/>
            </a:pPr>
            <a:endParaRPr lang="ru-RU" sz="2000" dirty="0">
              <a:solidFill>
                <a:schemeClr val="tx1"/>
              </a:solidFill>
            </a:endParaRPr>
          </a:p>
        </p:txBody>
      </p:sp>
      <p:pic>
        <p:nvPicPr>
          <p:cNvPr id="5" name="Picture 6" descr="204676b1ad6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1541" y="792468"/>
            <a:ext cx="2761143" cy="1997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latin typeface="Monotype Corsiva" panose="03010101010201010101" pitchFamily="66" charset="0"/>
              </a:rPr>
              <a:t/>
            </a:r>
            <a:br>
              <a:rPr lang="ru-RU" b="1" dirty="0" smtClean="0">
                <a:latin typeface="Monotype Corsiva" panose="03010101010201010101" pitchFamily="66" charset="0"/>
              </a:rPr>
            </a:br>
            <a:r>
              <a:rPr lang="ru-RU" b="1" dirty="0" smtClean="0">
                <a:latin typeface="Monotype Corsiva" panose="03010101010201010101" pitchFamily="66" charset="0"/>
              </a:rPr>
              <a:t>Знакомство </a:t>
            </a:r>
            <a:r>
              <a:rPr lang="ru-RU" b="1" dirty="0">
                <a:latin typeface="Monotype Corsiva" panose="03010101010201010101" pitchFamily="66" charset="0"/>
              </a:rPr>
              <a:t>с котом:                                                                   «Кот Мишка в гостях у воспитанников».</a:t>
            </a:r>
            <a:br>
              <a:rPr lang="ru-RU" b="1" dirty="0">
                <a:latin typeface="Monotype Corsiva" panose="03010101010201010101" pitchFamily="66" charset="0"/>
              </a:rPr>
            </a:br>
            <a:endParaRPr lang="ru-RU" dirty="0"/>
          </a:p>
        </p:txBody>
      </p:sp>
      <p:pic>
        <p:nvPicPr>
          <p:cNvPr id="1026" name="Picture 2" descr="C:\Users\рс\Desktop\Конкурс Воспитатель года 2025\202502_a\IMG_6258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7" t="20742" r="21296" b="1"/>
          <a:stretch/>
        </p:blipFill>
        <p:spPr bwMode="auto">
          <a:xfrm>
            <a:off x="1343024" y="1462123"/>
            <a:ext cx="5965280" cy="4958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6467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26170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rgbClr val="00B050"/>
                </a:solidFill>
                <a:latin typeface="Monotype Corsiva" panose="03010101010201010101" pitchFamily="66" charset="0"/>
              </a:rPr>
              <a:t>Третий этап </a:t>
            </a:r>
            <a:r>
              <a:rPr lang="ru-RU" sz="2400" b="1" dirty="0" smtClean="0">
                <a:solidFill>
                  <a:srgbClr val="00B050"/>
                </a:solidFill>
                <a:latin typeface="Monotype Corsiva" panose="03010101010201010101" pitchFamily="66" charset="0"/>
              </a:rPr>
              <a:t>заключительный                                                                (презентация </a:t>
            </a:r>
            <a:r>
              <a:rPr lang="ru-RU" sz="2400" b="1" dirty="0">
                <a:solidFill>
                  <a:srgbClr val="00B050"/>
                </a:solidFill>
                <a:latin typeface="Monotype Corsiva" panose="03010101010201010101" pitchFamily="66" charset="0"/>
              </a:rPr>
              <a:t>проекта) </a:t>
            </a:r>
            <a:r>
              <a:rPr lang="ru-RU" sz="2400" b="1" dirty="0" smtClean="0">
                <a:solidFill>
                  <a:srgbClr val="00B050"/>
                </a:solidFill>
                <a:latin typeface="Monotype Corsiva" panose="03010101010201010101" pitchFamily="66" charset="0"/>
              </a:rPr>
              <a:t>                                                                              Открытый </a:t>
            </a:r>
            <a:r>
              <a:rPr lang="ru-RU" sz="2400" b="1" dirty="0">
                <a:solidFill>
                  <a:srgbClr val="00B050"/>
                </a:solidFill>
                <a:latin typeface="Monotype Corsiva" panose="03010101010201010101" pitchFamily="66" charset="0"/>
              </a:rPr>
              <a:t>просмотр ООД на тему:                           </a:t>
            </a:r>
            <a:r>
              <a:rPr lang="ru-RU" sz="2400" b="1" dirty="0" smtClean="0">
                <a:solidFill>
                  <a:srgbClr val="00B050"/>
                </a:solidFill>
                <a:latin typeface="Monotype Corsiva" panose="03010101010201010101" pitchFamily="66" charset="0"/>
              </a:rPr>
              <a:t>                        «</a:t>
            </a:r>
            <a:r>
              <a:rPr lang="ru-RU" sz="2400" b="1" dirty="0">
                <a:solidFill>
                  <a:srgbClr val="00B050"/>
                </a:solidFill>
                <a:latin typeface="Monotype Corsiva" panose="03010101010201010101" pitchFamily="66" charset="0"/>
              </a:rPr>
              <a:t>Наблюдение за котом»</a:t>
            </a:r>
          </a:p>
        </p:txBody>
      </p:sp>
      <p:pic>
        <p:nvPicPr>
          <p:cNvPr id="2050" name="Picture 2" descr="C:\Users\рс\Desktop\Конкурс Воспитатель года 2025\202502_a\IMG_622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1" b="11138"/>
          <a:stretch/>
        </p:blipFill>
        <p:spPr bwMode="auto">
          <a:xfrm>
            <a:off x="860856" y="1726526"/>
            <a:ext cx="6808022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6089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/>
          </a:bodyPr>
          <a:lstStyle/>
          <a:p>
            <a:endParaRPr lang="ru-RU" sz="3200" b="1" dirty="0">
              <a:solidFill>
                <a:srgbClr val="00B05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5122" name="Picture 2" descr="C:\Users\рс\Desktop\Конкурс Воспитатель года 2025\202502_a\1z9krdjbkzH4lcoHhAhuMevHqj9xCDAD2b1pMfPAgACQvA_1GViRCo3ilDaRHhen_I13f1L49Unp4gXyD3816eS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84312"/>
            <a:ext cx="7689686" cy="5767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0548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/>
          </a:bodyPr>
          <a:lstStyle/>
          <a:p>
            <a:endParaRPr lang="ru-RU" sz="3200" b="1" dirty="0">
              <a:solidFill>
                <a:srgbClr val="00B05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7170" name="Picture 2" descr="C:\Users\рс\Desktop\Конкурс Воспитатель года 2025\202502_a\eKDko88dTsyqwhglNgPusgZzXU5cuNcVcI16ziwBHy3iDoRXRo-IINzLqVxT4h7ctiLk_91SNekjYnsOABpKEJJ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548680"/>
            <a:ext cx="7776864" cy="583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8195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рс\Desktop\Конкурс Воспитатель года 2025\202502_a\7zsx7N8Py418xbqVD-CnnYS6LIDsmvA8amrSxGJSxOXB3Ck13-2ydHzRz_ESL8XnUVgrYRQahZ51paszYygcYJI6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1" y="476672"/>
            <a:ext cx="7680853" cy="5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55950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C:\Users\рс\Desktop\Конкурс Воспитатель года 2025\202502_a\G6TVWvz4u9PLKlYDv9RRwpphQ93D7CBuDBk8ZEnkERptv2bF_gvhRZZSYQ0_zEYDfClSy_miXF5wL23MYbBHdLPJ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76672"/>
            <a:ext cx="7776864" cy="583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89001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solidFill>
                  <a:srgbClr val="00B050"/>
                </a:solidFill>
                <a:latin typeface="Monotype Corsiva" panose="03010101010201010101" pitchFamily="66" charset="0"/>
              </a:rPr>
              <a:t>Аппликация: «Кошка из геометрической фигуры»</a:t>
            </a:r>
            <a:endParaRPr lang="ru-RU" sz="3200" b="1" dirty="0">
              <a:solidFill>
                <a:srgbClr val="00B05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074" name="Picture 2" descr="C:\Users\рс\Desktop\Конкурс Воспитатель года 2025\202502_a\IMG_632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776389"/>
            <a:ext cx="6786056" cy="5089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417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485056"/>
            <a:ext cx="8229600" cy="1143000"/>
          </a:xfrm>
        </p:spPr>
        <p:txBody>
          <a:bodyPr>
            <a:noAutofit/>
          </a:bodyPr>
          <a:lstStyle/>
          <a:p>
            <a:r>
              <a:rPr lang="ru-RU" sz="3200" b="1" dirty="0" smtClean="0"/>
              <a:t>Автор проекта: </a:t>
            </a:r>
            <a:r>
              <a:rPr lang="ru-RU" sz="3200" b="1" dirty="0" smtClean="0"/>
              <a:t/>
            </a:r>
            <a:br>
              <a:rPr lang="ru-RU" sz="3200" b="1" dirty="0" smtClean="0"/>
            </a:br>
            <a:r>
              <a:rPr lang="ru-RU" sz="3200" b="1" dirty="0" smtClean="0"/>
              <a:t>воспитатель </a:t>
            </a:r>
            <a:r>
              <a:rPr lang="ru-RU" sz="3200" b="1" dirty="0" smtClean="0"/>
              <a:t>группы среднего дошкольного возраста                                              </a:t>
            </a:r>
            <a:r>
              <a:rPr lang="ru-RU" sz="3200" b="1" dirty="0" err="1" smtClean="0"/>
              <a:t>Тесаева</a:t>
            </a:r>
            <a:r>
              <a:rPr lang="ru-RU" sz="3200" b="1" dirty="0" smtClean="0"/>
              <a:t> </a:t>
            </a:r>
            <a:r>
              <a:rPr lang="ru-RU" sz="3200" b="1" dirty="0" err="1" smtClean="0"/>
              <a:t>Хава</a:t>
            </a:r>
            <a:r>
              <a:rPr lang="ru-RU" sz="3200" b="1" dirty="0" smtClean="0"/>
              <a:t> </a:t>
            </a:r>
            <a:r>
              <a:rPr lang="ru-RU" sz="3200" b="1" dirty="0" err="1" smtClean="0"/>
              <a:t>Аюбовна</a:t>
            </a:r>
            <a:endParaRPr lang="ru-RU" sz="32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b="1" dirty="0" smtClean="0"/>
          </a:p>
          <a:p>
            <a:r>
              <a:rPr lang="ru-RU" b="1" dirty="0" smtClean="0"/>
              <a:t>Возрастная группа: среднего дошкольного возраста (4-5 лет)</a:t>
            </a:r>
          </a:p>
          <a:p>
            <a:r>
              <a:rPr lang="ru-RU" b="1" dirty="0" smtClean="0"/>
              <a:t>Продолжительность </a:t>
            </a:r>
            <a:r>
              <a:rPr lang="ru-RU" b="1" dirty="0"/>
              <a:t>проекта: </a:t>
            </a:r>
            <a:r>
              <a:rPr lang="ru-RU" b="1" dirty="0" smtClean="0"/>
              <a:t>долгосрочный</a:t>
            </a:r>
          </a:p>
          <a:p>
            <a:r>
              <a:rPr lang="ru-RU" b="1" dirty="0" smtClean="0"/>
              <a:t>Вид проекта: познавательно-исследовательский, творческий </a:t>
            </a:r>
          </a:p>
          <a:p>
            <a:r>
              <a:rPr lang="ru-RU" altLang="ru-RU" b="1" dirty="0" smtClean="0">
                <a:cs typeface="Times New Roman" panose="02020603050405020304" pitchFamily="18" charset="0"/>
              </a:rPr>
              <a:t>Участники </a:t>
            </a:r>
            <a:r>
              <a:rPr lang="ru-RU" altLang="ru-RU" b="1" dirty="0">
                <a:cs typeface="Times New Roman" panose="02020603050405020304" pitchFamily="18" charset="0"/>
              </a:rPr>
              <a:t>проекта: </a:t>
            </a:r>
            <a:r>
              <a:rPr lang="ru-RU" altLang="ru-RU" b="1" dirty="0" smtClean="0">
                <a:cs typeface="Times New Roman" panose="02020603050405020304" pitchFamily="18" charset="0"/>
              </a:rPr>
              <a:t>воспитанники, </a:t>
            </a:r>
            <a:r>
              <a:rPr lang="ru-RU" altLang="ru-RU" b="1" dirty="0">
                <a:cs typeface="Times New Roman" panose="02020603050405020304" pitchFamily="18" charset="0"/>
              </a:rPr>
              <a:t>педагоги, родители</a:t>
            </a:r>
          </a:p>
        </p:txBody>
      </p:sp>
    </p:spTree>
    <p:extLst>
      <p:ext uri="{BB962C8B-B14F-4D97-AF65-F5344CB8AC3E}">
        <p14:creationId xmlns:p14="http://schemas.microsoft.com/office/powerpoint/2010/main" val="2043392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solidFill>
                  <a:srgbClr val="00B050"/>
                </a:solidFill>
                <a:latin typeface="Monotype Corsiva" panose="03010101010201010101" pitchFamily="66" charset="0"/>
              </a:rPr>
              <a:t>Аппликация: «Кошка из геометрической фигуры»</a:t>
            </a:r>
            <a:endParaRPr lang="ru-RU" sz="3200" b="1" dirty="0">
              <a:solidFill>
                <a:srgbClr val="00B05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4098" name="Picture 2" descr="C:\Users\рс\Desktop\Конкурс Воспитатель года 2025\202502_a\IMG_633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30" t="26007" r="19444" b="-1266"/>
          <a:stretch/>
        </p:blipFill>
        <p:spPr bwMode="auto">
          <a:xfrm>
            <a:off x="821578" y="980728"/>
            <a:ext cx="7458657" cy="5141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9300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solidFill>
                  <a:srgbClr val="00B050"/>
                </a:solidFill>
                <a:latin typeface="Monotype Corsiva" panose="03010101010201010101" pitchFamily="66" charset="0"/>
              </a:rPr>
              <a:t>Аппликация: «Кошка из геометрической фигуры»</a:t>
            </a:r>
            <a:endParaRPr lang="ru-RU" sz="3200" b="1" dirty="0">
              <a:solidFill>
                <a:srgbClr val="00B05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9219" name="Picture 3" descr="C:\Users\рс\Desktop\Конкурс Воспитатель года 2025\202502_a\IMG_635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29" t="27285" r="12529"/>
          <a:stretch/>
        </p:blipFill>
        <p:spPr bwMode="auto">
          <a:xfrm>
            <a:off x="1043608" y="795136"/>
            <a:ext cx="7056784" cy="5494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8592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рс\Desktop\Конкурс Воспитатель года 2025\202502_a\IMG_637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32656"/>
            <a:ext cx="7872874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04037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42266" y="332656"/>
            <a:ext cx="8062663" cy="792088"/>
          </a:xfrm>
        </p:spPr>
        <p:txBody>
          <a:bodyPr>
            <a:normAutofit/>
          </a:bodyPr>
          <a:lstStyle/>
          <a:p>
            <a:r>
              <a:rPr lang="ru-RU" sz="4000" b="1" dirty="0">
                <a:solidFill>
                  <a:srgbClr val="00B050"/>
                </a:solidFill>
                <a:latin typeface="+mn-lt"/>
              </a:rPr>
              <a:t> </a:t>
            </a:r>
            <a:r>
              <a:rPr lang="ru-RU" sz="2800" b="1" dirty="0" smtClean="0">
                <a:latin typeface="Monotype Corsiva" panose="03010101010201010101" pitchFamily="66" charset="0"/>
              </a:rPr>
              <a:t>Дидактическая игра «Чья мама?»</a:t>
            </a:r>
            <a:endParaRPr lang="ru-RU" sz="2800" dirty="0">
              <a:latin typeface="Monotype Corsiva" panose="03010101010201010101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5535" y="1268760"/>
            <a:ext cx="8209395" cy="5112568"/>
          </a:xfrm>
        </p:spPr>
        <p:txBody>
          <a:bodyPr>
            <a:normAutofit/>
          </a:bodyPr>
          <a:lstStyle/>
          <a:p>
            <a:pPr algn="l"/>
            <a:r>
              <a:rPr lang="ru-RU" b="1" dirty="0" smtClean="0"/>
              <a:t> </a:t>
            </a:r>
            <a:endParaRPr lang="ru-RU" b="1" dirty="0"/>
          </a:p>
        </p:txBody>
      </p:sp>
      <p:pic>
        <p:nvPicPr>
          <p:cNvPr id="6" name="Picture 2" descr="F:\WD 250\ИРИНКА\ДОКУМЕНТЫ  WORD\ПРЕЗЕНТАЦИИ\ДОМАШНИЕ ЖИВОТНЫЕ\ФОТО  К ПРОЕКТУ 2017г\101MSDCF\DSC0353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167582"/>
            <a:ext cx="7128792" cy="509199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7" name="Picture 10" descr="09098020979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4077072"/>
            <a:ext cx="853334" cy="1498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42266" y="332656"/>
            <a:ext cx="8062663" cy="792088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atin typeface="Monotype Corsiva" panose="03010101010201010101" pitchFamily="66" charset="0"/>
              </a:rPr>
              <a:t>Дидактическая игра «Кто живет на ферме?»</a:t>
            </a:r>
            <a:endParaRPr lang="ru-RU" sz="2800" dirty="0">
              <a:latin typeface="Monotype Corsiva" panose="03010101010201010101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5535" y="1268760"/>
            <a:ext cx="8209395" cy="5112568"/>
          </a:xfrm>
        </p:spPr>
        <p:txBody>
          <a:bodyPr>
            <a:normAutofit/>
          </a:bodyPr>
          <a:lstStyle/>
          <a:p>
            <a:pPr algn="l"/>
            <a:r>
              <a:rPr lang="ru-RU" b="1" dirty="0" smtClean="0"/>
              <a:t> </a:t>
            </a:r>
            <a:endParaRPr lang="ru-RU" b="1" dirty="0"/>
          </a:p>
        </p:txBody>
      </p:sp>
      <p:pic>
        <p:nvPicPr>
          <p:cNvPr id="7" name="Picture 10" descr="09098020979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4077072"/>
            <a:ext cx="853334" cy="1498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F:\WD 250\ИРИНКА\ДОКУМЕНТЫ  WORD\ПРЕЗЕНТАЦИИ\ДОМАШНИЕ ЖИВОТНЫЕ\ФОТО  К ПРОЕКТУ 2017г\101MSDCF\DSC0352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85" t="8746" r="13159" b="4124"/>
          <a:stretch/>
        </p:blipFill>
        <p:spPr bwMode="auto">
          <a:xfrm>
            <a:off x="1115616" y="1050567"/>
            <a:ext cx="6552728" cy="53930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7610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42266" y="332656"/>
            <a:ext cx="8062663" cy="792088"/>
          </a:xfrm>
        </p:spPr>
        <p:txBody>
          <a:bodyPr>
            <a:normAutofit fontScale="90000"/>
          </a:bodyPr>
          <a:lstStyle/>
          <a:p>
            <a:r>
              <a:rPr lang="ru-RU" sz="4000" b="1" dirty="0">
                <a:solidFill>
                  <a:srgbClr val="00B050"/>
                </a:solidFill>
                <a:latin typeface="+mn-lt"/>
              </a:rPr>
              <a:t> </a:t>
            </a:r>
            <a:r>
              <a:rPr lang="ru-RU" sz="3600" b="1" dirty="0" smtClean="0">
                <a:latin typeface="Monotype Corsiva" panose="03010101010201010101" pitchFamily="66" charset="0"/>
              </a:rPr>
              <a:t>Памятка для родителей:                                                 «Безопасное общение с животными»</a:t>
            </a:r>
            <a:endParaRPr lang="ru-RU" sz="3600" dirty="0">
              <a:latin typeface="Monotype Corsiva" panose="03010101010201010101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5535" y="1268760"/>
            <a:ext cx="8209395" cy="5112568"/>
          </a:xfrm>
        </p:spPr>
        <p:txBody>
          <a:bodyPr>
            <a:normAutofit/>
          </a:bodyPr>
          <a:lstStyle/>
          <a:p>
            <a:pPr algn="l"/>
            <a:r>
              <a:rPr lang="ru-RU" b="1" dirty="0" smtClean="0"/>
              <a:t> </a:t>
            </a:r>
            <a:endParaRPr lang="ru-RU" b="1" dirty="0"/>
          </a:p>
        </p:txBody>
      </p:sp>
      <p:pic>
        <p:nvPicPr>
          <p:cNvPr id="7" name="Picture 10" descr="09098020979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4077072"/>
            <a:ext cx="853334" cy="1498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Картинки по запросу памятка для родителей безопасность при общении с животным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272596"/>
            <a:ext cx="4392488" cy="52527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0580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latin typeface="Monotype Corsiva" panose="03010101010201010101" pitchFamily="66" charset="0"/>
              </a:rPr>
              <a:t>Достигнутый результат по итогам проекта</a:t>
            </a:r>
            <a:endParaRPr lang="ru-RU" sz="3600" b="1" dirty="0"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268760"/>
            <a:ext cx="8003232" cy="4857403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1600" b="1" dirty="0" smtClean="0">
                <a:latin typeface="Monotype Corsiva" panose="03010101010201010101" pitchFamily="66" charset="0"/>
              </a:rPr>
              <a:t>          Реализация проекта «Домашние животные» осуществлялась со всеми участниками образовательного процесса.</a:t>
            </a:r>
          </a:p>
          <a:p>
            <a:pPr marL="0" indent="0" algn="just">
              <a:buNone/>
            </a:pPr>
            <a:r>
              <a:rPr lang="ru-RU" sz="1600" b="1" dirty="0" smtClean="0">
                <a:latin typeface="Monotype Corsiva" panose="03010101010201010101" pitchFamily="66" charset="0"/>
              </a:rPr>
              <a:t>          Выводы по работе с детьми.</a:t>
            </a:r>
          </a:p>
          <a:p>
            <a:pPr marL="0" indent="0" algn="just">
              <a:buNone/>
            </a:pPr>
            <a:r>
              <a:rPr lang="ru-RU" sz="1600" b="1" dirty="0" smtClean="0">
                <a:latin typeface="Monotype Corsiva" panose="03010101010201010101" pitchFamily="66" charset="0"/>
              </a:rPr>
              <a:t>          Дети усвоили названия домашних животных и их детенышей, что за ними нужно ухаживать (кормить, поить, лечить, мыть, охранять, пасти) узнали, чем питаются домашние животные и какую пользу они приносят людям. Дети научились использовать в речи названия домашних обитателей и их детенышей, частей их тела, действий, отгадывать загадки, сравнивать. Дети знают, какие звуки издают домашние животные и умеют их различать по голосу. </a:t>
            </a:r>
          </a:p>
          <a:p>
            <a:pPr marL="0" indent="0" algn="just">
              <a:buNone/>
            </a:pPr>
            <a:r>
              <a:rPr lang="ru-RU" sz="1600" b="1" dirty="0" smtClean="0">
                <a:latin typeface="Monotype Corsiva" panose="03010101010201010101" pitchFamily="66" charset="0"/>
              </a:rPr>
              <a:t>          Проект был рассчитан на один учебный год, подводя итоги по проведенной работе по реализации проекта, можно с уверенностью сказать, что у детей существенно обогатились представления о строении домашних животных и птиц, отдельных частях тела, их характерных признаках. Воспитанники знают и называют особенности образа их жизни: как двигаются, как едят, что едят, какие звуки издают, где живут. А самое главное, дети усвоили, что нужно любить и заботиться о братья наших меньших</a:t>
            </a:r>
          </a:p>
          <a:p>
            <a:pPr marL="0" indent="0" algn="just">
              <a:buNone/>
            </a:pPr>
            <a:r>
              <a:rPr lang="ru-RU" sz="1600" b="1" dirty="0" smtClean="0">
                <a:latin typeface="Monotype Corsiva" panose="03010101010201010101" pitchFamily="66" charset="0"/>
              </a:rPr>
              <a:t>          Выводы по работе с родителями и педагогами.</a:t>
            </a:r>
          </a:p>
          <a:p>
            <a:pPr marL="0" indent="0" algn="just">
              <a:buNone/>
            </a:pPr>
            <a:r>
              <a:rPr lang="ru-RU" sz="1600" b="1" dirty="0" smtClean="0">
                <a:latin typeface="Monotype Corsiva" panose="03010101010201010101" pitchFamily="66" charset="0"/>
              </a:rPr>
              <a:t>          Работа </a:t>
            </a:r>
            <a:r>
              <a:rPr lang="ru-RU" sz="1600" b="1" dirty="0">
                <a:latin typeface="Monotype Corsiva" panose="03010101010201010101" pitchFamily="66" charset="0"/>
              </a:rPr>
              <a:t>над проектом дала мне возможность </a:t>
            </a:r>
            <a:r>
              <a:rPr lang="ru-RU" sz="1600" b="1" dirty="0" smtClean="0">
                <a:latin typeface="Monotype Corsiva" panose="03010101010201010101" pitchFamily="66" charset="0"/>
              </a:rPr>
              <a:t>поделиться опытом работы по проектной деятельности с коллегами, возможность выстраивать   </a:t>
            </a:r>
            <a:r>
              <a:rPr lang="ru-RU" sz="1600" b="1" dirty="0">
                <a:latin typeface="Monotype Corsiva" panose="03010101010201010101" pitchFamily="66" charset="0"/>
              </a:rPr>
              <a:t>с родителями отношения </a:t>
            </a:r>
            <a:r>
              <a:rPr lang="ru-RU" sz="1600" b="1" dirty="0" err="1">
                <a:latin typeface="Monotype Corsiva" panose="03010101010201010101" pitchFamily="66" charset="0"/>
              </a:rPr>
              <a:t>взаимосотрудничества</a:t>
            </a:r>
            <a:r>
              <a:rPr lang="ru-RU" sz="1600" b="1" dirty="0">
                <a:latin typeface="Monotype Corsiva" panose="03010101010201010101" pitchFamily="66" charset="0"/>
              </a:rPr>
              <a:t> и </a:t>
            </a:r>
            <a:r>
              <a:rPr lang="ru-RU" sz="1600" b="1" dirty="0" smtClean="0">
                <a:latin typeface="Monotype Corsiva" panose="03010101010201010101" pitchFamily="66" charset="0"/>
              </a:rPr>
              <a:t>взаимопомощи. </a:t>
            </a:r>
            <a:r>
              <a:rPr lang="ru-RU" sz="1600" b="1" dirty="0">
                <a:latin typeface="Monotype Corsiva" panose="03010101010201010101" pitchFamily="66" charset="0"/>
              </a:rPr>
              <a:t>Э</a:t>
            </a:r>
            <a:r>
              <a:rPr lang="ru-RU" sz="1600" b="1" dirty="0" smtClean="0">
                <a:latin typeface="Monotype Corsiva" panose="03010101010201010101" pitchFamily="66" charset="0"/>
              </a:rPr>
              <a:t>то </a:t>
            </a:r>
            <a:r>
              <a:rPr lang="ru-RU" sz="1600" b="1" dirty="0">
                <a:latin typeface="Monotype Corsiva" panose="03010101010201010101" pitchFamily="66" charset="0"/>
              </a:rPr>
              <a:t>в свою очередь способствовало укреплению связи цепочки «Детский сад-ребенок-семья». </a:t>
            </a:r>
          </a:p>
          <a:p>
            <a:pPr marL="0" indent="0">
              <a:buNone/>
            </a:pPr>
            <a:endParaRPr lang="ru-RU" sz="1600" b="1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074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7604" y="548680"/>
            <a:ext cx="8229600" cy="3384376"/>
          </a:xfrm>
        </p:spPr>
        <p:txBody>
          <a:bodyPr>
            <a:normAutofit/>
          </a:bodyPr>
          <a:lstStyle/>
          <a:p>
            <a:r>
              <a:rPr lang="ru-RU" sz="72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СПАСИБО </a:t>
            </a:r>
            <a:br>
              <a:rPr lang="ru-RU" sz="72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</a:br>
            <a:r>
              <a:rPr lang="ru-RU" sz="7200" b="1" dirty="0" smtClean="0">
                <a:solidFill>
                  <a:srgbClr val="00B050"/>
                </a:solidFill>
                <a:latin typeface="Monotype Corsiva" panose="03010101010201010101" pitchFamily="66" charset="0"/>
              </a:rPr>
              <a:t>ЗА</a:t>
            </a:r>
            <a:r>
              <a:rPr lang="ru-RU" sz="72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 </a:t>
            </a:r>
            <a:r>
              <a:rPr lang="ru-RU" sz="7200" b="1" dirty="0" smtClean="0">
                <a:solidFill>
                  <a:srgbClr val="00B050"/>
                </a:solidFill>
                <a:latin typeface="Monotype Corsiva" panose="03010101010201010101" pitchFamily="66" charset="0"/>
              </a:rPr>
              <a:t>ВНИМАНИЕ!</a:t>
            </a:r>
            <a:endParaRPr lang="ru-RU" sz="7200" b="1" dirty="0">
              <a:solidFill>
                <a:srgbClr val="00B05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" name="Рисунок 2" descr="Картинки по запросу домашние животные картинки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3573016"/>
            <a:ext cx="3705225" cy="23145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48718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404664"/>
            <a:ext cx="8424936" cy="5721499"/>
          </a:xfrm>
        </p:spPr>
        <p:txBody>
          <a:bodyPr>
            <a:normAutofit/>
          </a:bodyPr>
          <a:lstStyle/>
          <a:p>
            <a:pPr marL="85725" indent="0" algn="ctr">
              <a:lnSpc>
                <a:spcPct val="80000"/>
              </a:lnSpc>
              <a:buNone/>
              <a:tabLst>
                <a:tab pos="85725" algn="l"/>
              </a:tabLst>
              <a:defRPr/>
            </a:pPr>
            <a:r>
              <a:rPr lang="ru-RU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anose="03010101010201010101" pitchFamily="66" charset="0"/>
                <a:ea typeface="+mj-ea"/>
                <a:cs typeface="+mj-cs"/>
              </a:rPr>
              <a:t> АКТУАЛЬНОСТЬ.</a:t>
            </a:r>
            <a:endParaRPr lang="ru-RU" sz="2800" b="1" i="1" dirty="0" smtClean="0">
              <a:solidFill>
                <a:srgbClr val="0070C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Monotype Corsiva" panose="03010101010201010101" pitchFamily="66" charset="0"/>
            </a:endParaRPr>
          </a:p>
          <a:p>
            <a:pPr marL="85725" indent="0" algn="just">
              <a:lnSpc>
                <a:spcPct val="80000"/>
              </a:lnSpc>
              <a:buNone/>
              <a:tabLst>
                <a:tab pos="85725" algn="l"/>
              </a:tabLst>
              <a:defRPr/>
            </a:pPr>
            <a:r>
              <a:rPr lang="ru-RU" sz="2400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Monotype Corsiva" panose="03010101010201010101" pitchFamily="66" charset="0"/>
              </a:rPr>
              <a:t>        Воспитание </a:t>
            </a:r>
            <a:r>
              <a:rPr lang="ru-RU" sz="24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Monotype Corsiva" panose="03010101010201010101" pitchFamily="66" charset="0"/>
              </a:rPr>
              <a:t>бережного и заботливого отношения к </a:t>
            </a:r>
            <a:r>
              <a:rPr lang="ru-RU" sz="2400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Monotype Corsiva" panose="03010101010201010101" pitchFamily="66" charset="0"/>
              </a:rPr>
              <a:t>животным  имеет</a:t>
            </a:r>
            <a:r>
              <a:rPr lang="ru-RU" sz="24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lang="ru-RU" sz="2400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Monotype Corsiva" panose="03010101010201010101" pitchFamily="66" charset="0"/>
              </a:rPr>
              <a:t>большое значение в дошкольный период в жизни ребенка. Разнообразные</a:t>
            </a:r>
            <a:r>
              <a:rPr lang="ru-RU" sz="24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lang="ru-RU" sz="2400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Monotype Corsiva" panose="03010101010201010101" pitchFamily="66" charset="0"/>
              </a:rPr>
              <a:t> ситуации </a:t>
            </a:r>
            <a:r>
              <a:rPr lang="ru-RU" sz="24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Monotype Corsiva" panose="03010101010201010101" pitchFamily="66" charset="0"/>
              </a:rPr>
              <a:t>общения с домашними животными дают большой </a:t>
            </a:r>
            <a:r>
              <a:rPr lang="ru-RU" sz="2400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Monotype Corsiva" panose="03010101010201010101" pitchFamily="66" charset="0"/>
              </a:rPr>
              <a:t>запас представлений </a:t>
            </a:r>
            <a:r>
              <a:rPr lang="ru-RU" sz="24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Monotype Corsiva" panose="03010101010201010101" pitchFamily="66" charset="0"/>
              </a:rPr>
              <a:t>об  их </a:t>
            </a:r>
            <a:r>
              <a:rPr lang="ru-RU" sz="2400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Monotype Corsiva" panose="03010101010201010101" pitchFamily="66" charset="0"/>
              </a:rPr>
              <a:t>особенностях, повадках</a:t>
            </a:r>
            <a:r>
              <a:rPr lang="ru-RU" sz="24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Monotype Corsiva" panose="03010101010201010101" pitchFamily="66" charset="0"/>
              </a:rPr>
              <a:t>, пробуждают </a:t>
            </a:r>
            <a:r>
              <a:rPr lang="ru-RU" sz="2400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Monotype Corsiva" panose="03010101010201010101" pitchFamily="66" charset="0"/>
              </a:rPr>
              <a:t>интерес, любознательность</a:t>
            </a:r>
            <a:r>
              <a:rPr lang="ru-RU" sz="24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Monotype Corsiva" panose="03010101010201010101" pitchFamily="66" charset="0"/>
              </a:rPr>
              <a:t>, формируют </a:t>
            </a:r>
            <a:r>
              <a:rPr lang="ru-RU" sz="2400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Monotype Corsiva" panose="03010101010201010101" pitchFamily="66" charset="0"/>
              </a:rPr>
              <a:t>навык взаимодействия </a:t>
            </a:r>
            <a:r>
              <a:rPr lang="ru-RU" sz="24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Monotype Corsiva" panose="03010101010201010101" pitchFamily="66" charset="0"/>
              </a:rPr>
              <a:t>с ними.</a:t>
            </a:r>
            <a:endParaRPr lang="en-US" sz="2400" b="1" i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Monotype Corsiva" panose="03010101010201010101" pitchFamily="66" charset="0"/>
            </a:endParaRPr>
          </a:p>
          <a:p>
            <a:pPr marL="85725" indent="-85725" algn="just">
              <a:lnSpc>
                <a:spcPct val="80000"/>
              </a:lnSpc>
              <a:buNone/>
              <a:defRPr/>
            </a:pPr>
            <a:r>
              <a:rPr lang="ru-RU" sz="2400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Monotype Corsiva" panose="03010101010201010101" pitchFamily="66" charset="0"/>
              </a:rPr>
              <a:t>         Не </a:t>
            </a:r>
            <a:r>
              <a:rPr lang="ru-RU" sz="24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Monotype Corsiva" panose="03010101010201010101" pitchFamily="66" charset="0"/>
              </a:rPr>
              <a:t>может </a:t>
            </a:r>
            <a:r>
              <a:rPr lang="ru-RU" sz="2400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Monotype Corsiva" panose="03010101010201010101" pitchFamily="66" charset="0"/>
              </a:rPr>
              <a:t>быть добрым </a:t>
            </a:r>
            <a:r>
              <a:rPr lang="ru-RU" sz="24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Monotype Corsiva" panose="03010101010201010101" pitchFamily="66" charset="0"/>
              </a:rPr>
              <a:t>человек, который не любит животных, который никогда </a:t>
            </a:r>
            <a:r>
              <a:rPr lang="ru-RU" sz="2400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Monotype Corsiva" panose="03010101010201010101" pitchFamily="66" charset="0"/>
              </a:rPr>
              <a:t>не проявил </a:t>
            </a:r>
            <a:r>
              <a:rPr lang="ru-RU" sz="24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Monotype Corsiva" panose="03010101010201010101" pitchFamily="66" charset="0"/>
              </a:rPr>
              <a:t>о них заботу. Вовлекая ребенка в совместную деятельность </a:t>
            </a:r>
            <a:r>
              <a:rPr lang="ru-RU" sz="2400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Monotype Corsiva" panose="03010101010201010101" pitchFamily="66" charset="0"/>
              </a:rPr>
              <a:t>по уходу </a:t>
            </a:r>
            <a:r>
              <a:rPr lang="ru-RU" sz="24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Monotype Corsiva" panose="03010101010201010101" pitchFamily="66" charset="0"/>
              </a:rPr>
              <a:t>за домашними питомцами, взрослые развивают в нем </a:t>
            </a:r>
            <a:r>
              <a:rPr lang="ru-RU" sz="2400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Monotype Corsiva" panose="03010101010201010101" pitchFamily="66" charset="0"/>
              </a:rPr>
              <a:t>чуткость, умение </a:t>
            </a:r>
            <a:r>
              <a:rPr lang="ru-RU" sz="24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Monotype Corsiva" panose="03010101010201010101" pitchFamily="66" charset="0"/>
              </a:rPr>
              <a:t>понимать другую жизнь, побуждают к </a:t>
            </a:r>
            <a:r>
              <a:rPr lang="ru-RU" sz="2400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Monotype Corsiva" panose="03010101010201010101" pitchFamily="66" charset="0"/>
              </a:rPr>
              <a:t>сочувствию, воспитывают </a:t>
            </a:r>
            <a:r>
              <a:rPr lang="ru-RU" sz="24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Monotype Corsiva" panose="03010101010201010101" pitchFamily="66" charset="0"/>
              </a:rPr>
              <a:t>готовность помогать делом.  </a:t>
            </a:r>
            <a:endParaRPr lang="ru-RU" sz="2400" b="1" i="1" dirty="0" smtClean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Monotype Corsiva" panose="03010101010201010101" pitchFamily="66" charset="0"/>
            </a:endParaRPr>
          </a:p>
          <a:p>
            <a:pPr marL="85725" indent="-85725" algn="just">
              <a:lnSpc>
                <a:spcPct val="80000"/>
              </a:lnSpc>
              <a:buNone/>
              <a:defRPr/>
            </a:pPr>
            <a:r>
              <a:rPr lang="ru-RU" sz="2400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Monotype Corsiva" panose="03010101010201010101" pitchFamily="66" charset="0"/>
              </a:rPr>
              <a:t>         Это и послужило основанием для выбора темы проекта.</a:t>
            </a:r>
            <a:endParaRPr lang="ru-RU" sz="2400" b="1" i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Monotype Corsiva" panose="03010101010201010101" pitchFamily="66" charset="0"/>
            </a:endParaRPr>
          </a:p>
          <a:p>
            <a:pPr>
              <a:lnSpc>
                <a:spcPct val="80000"/>
              </a:lnSpc>
              <a:buNone/>
              <a:defRPr/>
            </a:pPr>
            <a:r>
              <a:rPr lang="en-US" sz="22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endParaRPr lang="ru-RU" sz="2200" b="1" i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pic>
        <p:nvPicPr>
          <p:cNvPr id="4" name="Picture 5" descr="f07bdcc4af4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4725144"/>
            <a:ext cx="2600572" cy="163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568952" cy="4392488"/>
          </a:xfrm>
        </p:spPr>
        <p:txBody>
          <a:bodyPr>
            <a:normAutofit fontScale="90000"/>
          </a:bodyPr>
          <a:lstStyle/>
          <a:p>
            <a:r>
              <a:rPr lang="ru-RU" sz="2400" b="1" dirty="0">
                <a:latin typeface="+mn-lt"/>
              </a:rPr>
              <a:t/>
            </a:r>
            <a:br>
              <a:rPr lang="ru-RU" sz="2400" b="1" dirty="0">
                <a:latin typeface="+mn-lt"/>
              </a:rPr>
            </a:br>
            <a:r>
              <a:rPr lang="ru-RU" sz="3600" b="1" dirty="0" smtClean="0">
                <a:solidFill>
                  <a:srgbClr val="00B050"/>
                </a:solidFill>
                <a:latin typeface="Monotype Corsiva" panose="03010101010201010101" pitchFamily="66" charset="0"/>
              </a:rPr>
              <a:t>Проблема </a:t>
            </a:r>
            <a:r>
              <a:rPr lang="ru-RU" sz="3600" b="1" dirty="0">
                <a:latin typeface="Monotype Corsiva" panose="03010101010201010101" pitchFamily="66" charset="0"/>
              </a:rPr>
              <a:t/>
            </a:r>
            <a:br>
              <a:rPr lang="ru-RU" sz="3600" b="1" dirty="0">
                <a:latin typeface="Monotype Corsiva" panose="03010101010201010101" pitchFamily="66" charset="0"/>
              </a:rPr>
            </a:br>
            <a:r>
              <a:rPr lang="ru-RU" sz="3600" b="1" dirty="0" smtClean="0">
                <a:latin typeface="Monotype Corsiva" panose="03010101010201010101" pitchFamily="66" charset="0"/>
              </a:rPr>
              <a:t>     </a:t>
            </a:r>
            <a:r>
              <a:rPr lang="ru-RU" sz="2700" b="1" dirty="0" smtClean="0">
                <a:latin typeface="Monotype Corsiva" panose="03010101010201010101" pitchFamily="66" charset="0"/>
              </a:rPr>
              <a:t>Дети </a:t>
            </a:r>
            <a:r>
              <a:rPr lang="ru-RU" sz="2700" b="1" dirty="0">
                <a:latin typeface="Monotype Corsiva" panose="03010101010201010101" pitchFamily="66" charset="0"/>
              </a:rPr>
              <a:t>не имеют достаточных знаний о домашних животных и </a:t>
            </a:r>
            <a:r>
              <a:rPr lang="ru-RU" sz="2700" b="1" dirty="0" smtClean="0">
                <a:latin typeface="Monotype Corsiva" panose="03010101010201010101" pitchFamily="66" charset="0"/>
              </a:rPr>
              <a:t>их детёнышах.</a:t>
            </a:r>
            <a:br>
              <a:rPr lang="ru-RU" sz="2700" b="1" dirty="0" smtClean="0">
                <a:latin typeface="Monotype Corsiva" panose="03010101010201010101" pitchFamily="66" charset="0"/>
              </a:rPr>
            </a:br>
            <a:r>
              <a:rPr lang="ru-RU" sz="3600" b="1" dirty="0" smtClean="0">
                <a:solidFill>
                  <a:srgbClr val="00B050"/>
                </a:solidFill>
                <a:latin typeface="Monotype Corsiva" panose="03010101010201010101" pitchFamily="66" charset="0"/>
              </a:rPr>
              <a:t>Гипотеза</a:t>
            </a:r>
            <a:r>
              <a:rPr lang="ru-RU" sz="3600" b="1" dirty="0" smtClean="0">
                <a:latin typeface="Monotype Corsiva" panose="03010101010201010101" pitchFamily="66" charset="0"/>
              </a:rPr>
              <a:t> </a:t>
            </a:r>
            <a:r>
              <a:rPr lang="ru-RU" sz="2400" b="1" dirty="0" smtClean="0">
                <a:latin typeface="Monotype Corsiva" panose="03010101010201010101" pitchFamily="66" charset="0"/>
              </a:rPr>
              <a:t/>
            </a:r>
            <a:br>
              <a:rPr lang="ru-RU" sz="2400" b="1" dirty="0" smtClean="0">
                <a:latin typeface="Monotype Corsiva" panose="03010101010201010101" pitchFamily="66" charset="0"/>
              </a:rPr>
            </a:br>
            <a:r>
              <a:rPr lang="ru-RU" sz="2400" b="1" dirty="0" smtClean="0">
                <a:latin typeface="Monotype Corsiva" panose="03010101010201010101" pitchFamily="66" charset="0"/>
              </a:rPr>
              <a:t>      </a:t>
            </a:r>
            <a:r>
              <a:rPr lang="ru-RU" sz="2700" b="1" dirty="0" smtClean="0">
                <a:latin typeface="Monotype Corsiva" panose="03010101010201010101" pitchFamily="66" charset="0"/>
              </a:rPr>
              <a:t>Если </a:t>
            </a:r>
            <a:r>
              <a:rPr lang="ru-RU" sz="2700" b="1" dirty="0">
                <a:latin typeface="Monotype Corsiva" panose="03010101010201010101" pitchFamily="66" charset="0"/>
              </a:rPr>
              <a:t>в детском саду будут созданы условия для формирования у детей познавательного интереса и воспитания бережного отношения </a:t>
            </a:r>
            <a:r>
              <a:rPr lang="ru-RU" sz="2700" b="1" dirty="0" smtClean="0">
                <a:latin typeface="Monotype Corsiva" panose="03010101010201010101" pitchFamily="66" charset="0"/>
              </a:rPr>
              <a:t>            к </a:t>
            </a:r>
            <a:r>
              <a:rPr lang="ru-RU" sz="2700" b="1" dirty="0">
                <a:latin typeface="Monotype Corsiva" panose="03010101010201010101" pitchFamily="66" charset="0"/>
              </a:rPr>
              <a:t>животным, то дети расширят и обогатят свои знания о «братьях наших меньших», будут учиться беречь и защищать природу</a:t>
            </a:r>
            <a:r>
              <a:rPr lang="ru-RU" sz="2700" b="1" dirty="0" smtClean="0">
                <a:latin typeface="Monotype Corsiva" panose="03010101010201010101" pitchFamily="66" charset="0"/>
              </a:rPr>
              <a:t>.</a:t>
            </a:r>
            <a:br>
              <a:rPr lang="ru-RU" sz="2700" b="1" dirty="0" smtClean="0">
                <a:latin typeface="Monotype Corsiva" panose="03010101010201010101" pitchFamily="66" charset="0"/>
              </a:rPr>
            </a:br>
            <a:r>
              <a:rPr lang="ru-RU" sz="2400" b="1" dirty="0" smtClean="0">
                <a:latin typeface="+mn-lt"/>
              </a:rPr>
              <a:t/>
            </a:r>
            <a:br>
              <a:rPr lang="ru-RU" sz="2400" b="1" dirty="0" smtClean="0">
                <a:latin typeface="+mn-lt"/>
              </a:rPr>
            </a:br>
            <a:endParaRPr lang="ru-RU" sz="2400" b="1" dirty="0">
              <a:latin typeface="+mn-lt"/>
            </a:endParaRPr>
          </a:p>
        </p:txBody>
      </p:sp>
      <p:pic>
        <p:nvPicPr>
          <p:cNvPr id="6" name="Picture 10" descr="09098020979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861048"/>
            <a:ext cx="1417143" cy="2488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9797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00B050"/>
                </a:solidFill>
                <a:latin typeface="Monotype Corsiva" panose="03010101010201010101" pitchFamily="66" charset="0"/>
              </a:rPr>
              <a:t>Цель проекта:</a:t>
            </a:r>
            <a:endParaRPr lang="ru-RU" sz="3200" b="1" dirty="0">
              <a:solidFill>
                <a:srgbClr val="00B05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sz="half" idx="1"/>
          </p:nvPr>
        </p:nvSpPr>
        <p:spPr>
          <a:xfrm>
            <a:off x="395536" y="1340768"/>
            <a:ext cx="8219256" cy="5184576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ru-RU" sz="2400" b="1" dirty="0" smtClean="0">
                <a:latin typeface="Monotype Corsiva" panose="03010101010201010101" pitchFamily="66" charset="0"/>
              </a:rPr>
              <a:t> Создание </a:t>
            </a:r>
            <a:r>
              <a:rPr lang="ru-RU" sz="2400" b="1" dirty="0">
                <a:latin typeface="Monotype Corsiva" panose="03010101010201010101" pitchFamily="66" charset="0"/>
              </a:rPr>
              <a:t>условий для формирования у детей познавательного интереса и бережного отношения к домашним животным</a:t>
            </a:r>
            <a:r>
              <a:rPr lang="ru-RU" sz="2400" b="1" dirty="0" smtClean="0">
                <a:latin typeface="Monotype Corsiva" panose="03010101010201010101" pitchFamily="66" charset="0"/>
              </a:rPr>
              <a:t>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400" b="1" dirty="0">
                <a:latin typeface="Monotype Corsiva" panose="03010101010201010101" pitchFamily="66" charset="0"/>
              </a:rPr>
              <a:t>Расширять активный словарь детей</a:t>
            </a:r>
            <a:r>
              <a:rPr lang="ru-RU" sz="2400" b="1" dirty="0" smtClean="0">
                <a:latin typeface="Monotype Corsiva" panose="03010101010201010101" pitchFamily="66" charset="0"/>
              </a:rPr>
              <a:t>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400" b="1" dirty="0">
                <a:latin typeface="Monotype Corsiva" panose="03010101010201010101" pitchFamily="66" charset="0"/>
              </a:rPr>
              <a:t>Формировать представления о животных (строение, характерные </a:t>
            </a:r>
            <a:r>
              <a:rPr lang="ru-RU" sz="2400" b="1" dirty="0" smtClean="0">
                <a:latin typeface="Monotype Corsiva" panose="03010101010201010101" pitchFamily="66" charset="0"/>
              </a:rPr>
              <a:t>признаки), </a:t>
            </a:r>
            <a:r>
              <a:rPr lang="ru-RU" sz="2400" b="1" dirty="0">
                <a:latin typeface="Monotype Corsiva" panose="03010101010201010101" pitchFamily="66" charset="0"/>
              </a:rPr>
              <a:t>об особенностях образа жизни (как двигаются, что едят, какие звуки издают); способствовать возникновению любви и заботы к домашним животным, появлению любознательности.</a:t>
            </a:r>
          </a:p>
        </p:txBody>
      </p:sp>
      <p:pic>
        <p:nvPicPr>
          <p:cNvPr id="7" name="Рисунок 6" descr="0010-026-Ikh-rebenok-telenok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2772" y="4478585"/>
            <a:ext cx="1631436" cy="1536484"/>
          </a:xfrm>
          <a:prstGeom prst="rect">
            <a:avLst/>
          </a:prstGeom>
        </p:spPr>
      </p:pic>
      <p:pic>
        <p:nvPicPr>
          <p:cNvPr id="10" name="Picture 10" descr="корова (1)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4025463"/>
            <a:ext cx="3539002" cy="244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00B050"/>
                </a:solidFill>
                <a:latin typeface="Monotype Corsiva" panose="03010101010201010101" pitchFamily="66" charset="0"/>
              </a:rPr>
              <a:t>Задачи проекта:</a:t>
            </a:r>
            <a:endParaRPr lang="ru-RU" sz="3200" b="1" dirty="0">
              <a:solidFill>
                <a:srgbClr val="00B05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sz="half" idx="2"/>
          </p:nvPr>
        </p:nvSpPr>
        <p:spPr>
          <a:xfrm>
            <a:off x="323528" y="1196752"/>
            <a:ext cx="8352928" cy="532859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b="1" dirty="0" smtClean="0">
                <a:solidFill>
                  <a:srgbClr val="00B050"/>
                </a:solidFill>
                <a:latin typeface="Monotype Corsiva" panose="03010101010201010101" pitchFamily="66" charset="0"/>
              </a:rPr>
              <a:t>1. Образовательные: </a:t>
            </a:r>
          </a:p>
          <a:p>
            <a:pPr marL="0" indent="0">
              <a:buNone/>
            </a:pPr>
            <a:r>
              <a:rPr lang="ru-RU" b="1" dirty="0">
                <a:latin typeface="Monotype Corsiva" panose="03010101010201010101" pitchFamily="66" charset="0"/>
              </a:rPr>
              <a:t>Обобщить и расширить </a:t>
            </a:r>
            <a:r>
              <a:rPr lang="ru-RU" b="1" dirty="0" smtClean="0">
                <a:latin typeface="Monotype Corsiva" panose="03010101010201010101" pitchFamily="66" charset="0"/>
              </a:rPr>
              <a:t>знания </a:t>
            </a:r>
            <a:r>
              <a:rPr lang="ru-RU" b="1" dirty="0">
                <a:latin typeface="Monotype Corsiva" panose="03010101010201010101" pitchFamily="66" charset="0"/>
              </a:rPr>
              <a:t>детей о домашних животных.</a:t>
            </a:r>
          </a:p>
          <a:p>
            <a:pPr marL="0" indent="0">
              <a:buNone/>
            </a:pPr>
            <a:r>
              <a:rPr lang="ru-RU" b="1" dirty="0">
                <a:latin typeface="Monotype Corsiva" panose="03010101010201010101" pitchFamily="66" charset="0"/>
              </a:rPr>
              <a:t>Познакомить детей с характерными особенностями домашних животных и их детёнышей (кот-кошка-котёнок, пёс-собака-щенок, бык-корова-телёнок, козёл-коза-козлёнок, конь-лошадь-жеребёнок и т. д.): чем они питаются, где живут, какую пользу приносят людям.</a:t>
            </a:r>
          </a:p>
          <a:p>
            <a:pPr marL="0" indent="0">
              <a:buNone/>
            </a:pPr>
            <a:r>
              <a:rPr lang="ru-RU" b="1" dirty="0">
                <a:latin typeface="Monotype Corsiva" panose="03010101010201010101" pitchFamily="66" charset="0"/>
              </a:rPr>
              <a:t>Приобщать родителей и детей к совместному творчеству.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rgbClr val="00B050"/>
                </a:solidFill>
                <a:latin typeface="Monotype Corsiva" panose="03010101010201010101" pitchFamily="66" charset="0"/>
              </a:rPr>
              <a:t>2. Развивающие:</a:t>
            </a:r>
          </a:p>
          <a:p>
            <a:pPr marL="0" indent="0">
              <a:buNone/>
            </a:pPr>
            <a:r>
              <a:rPr lang="ru-RU" b="1" dirty="0" smtClean="0">
                <a:latin typeface="Monotype Corsiva" panose="03010101010201010101" pitchFamily="66" charset="0"/>
              </a:rPr>
              <a:t>Развивать речь.</a:t>
            </a:r>
          </a:p>
          <a:p>
            <a:pPr marL="0" indent="0">
              <a:buNone/>
            </a:pPr>
            <a:r>
              <a:rPr lang="ru-RU" b="1" dirty="0" smtClean="0">
                <a:latin typeface="Monotype Corsiva" panose="03010101010201010101" pitchFamily="66" charset="0"/>
              </a:rPr>
              <a:t>Обогащать активный словарь детей.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rgbClr val="00B050"/>
                </a:solidFill>
                <a:latin typeface="Monotype Corsiva" panose="03010101010201010101" pitchFamily="66" charset="0"/>
              </a:rPr>
              <a:t>3. Воспитательные: </a:t>
            </a:r>
          </a:p>
          <a:p>
            <a:pPr marL="0" indent="0">
              <a:buNone/>
            </a:pPr>
            <a:r>
              <a:rPr lang="ru-RU" b="1" dirty="0" smtClean="0">
                <a:latin typeface="Monotype Corsiva" panose="03010101010201010101" pitchFamily="66" charset="0"/>
              </a:rPr>
              <a:t>Воспитывать </a:t>
            </a:r>
            <a:r>
              <a:rPr lang="ru-RU" b="1" dirty="0">
                <a:latin typeface="Monotype Corsiva" panose="03010101010201010101" pitchFamily="66" charset="0"/>
              </a:rPr>
              <a:t>заботливое отношение к животным.</a:t>
            </a:r>
          </a:p>
          <a:p>
            <a:pPr marL="0" indent="0">
              <a:buNone/>
            </a:pPr>
            <a:r>
              <a:rPr lang="ru-RU" sz="2000" b="1" dirty="0" smtClean="0"/>
              <a:t> </a:t>
            </a:r>
            <a:endParaRPr lang="ru-RU" dirty="0"/>
          </a:p>
        </p:txBody>
      </p:sp>
      <p:pic>
        <p:nvPicPr>
          <p:cNvPr id="10" name="Picture 6" descr="204676b1ad6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3789040"/>
            <a:ext cx="2761143" cy="1997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>
                <a:latin typeface="Monotype Corsiva" panose="03010101010201010101" pitchFamily="66" charset="0"/>
              </a:rPr>
              <a:t>Предполагаемый результат со стороны детей:</a:t>
            </a:r>
            <a:endParaRPr lang="ru-RU" sz="3200" b="1" dirty="0">
              <a:solidFill>
                <a:srgbClr val="00B05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sz="half" idx="2"/>
          </p:nvPr>
        </p:nvSpPr>
        <p:spPr>
          <a:xfrm>
            <a:off x="323528" y="1196752"/>
            <a:ext cx="8352928" cy="53285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b="1" dirty="0" smtClean="0"/>
              <a:t> </a:t>
            </a:r>
            <a:endParaRPr lang="ru-RU" dirty="0"/>
          </a:p>
        </p:txBody>
      </p:sp>
      <p:pic>
        <p:nvPicPr>
          <p:cNvPr id="10" name="Picture 6" descr="204676b1ad6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271666"/>
            <a:ext cx="2761143" cy="1997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57200" y="1305342"/>
            <a:ext cx="757118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 indent="-266700">
              <a:buFont typeface="Wingdings" panose="05000000000000000000" pitchFamily="2" charset="2"/>
              <a:buChar char="Ø"/>
            </a:pPr>
            <a:r>
              <a:rPr lang="ru-RU" sz="2400" b="1" dirty="0">
                <a:latin typeface="Monotype Corsiva" panose="03010101010201010101" pitchFamily="66" charset="0"/>
              </a:rPr>
              <a:t>Повышение речевой активности, активизация словаря </a:t>
            </a:r>
            <a:br>
              <a:rPr lang="ru-RU" sz="2400" b="1" dirty="0">
                <a:latin typeface="Monotype Corsiva" panose="03010101010201010101" pitchFamily="66" charset="0"/>
              </a:rPr>
            </a:br>
            <a:r>
              <a:rPr lang="ru-RU" sz="2400" b="1" dirty="0">
                <a:latin typeface="Monotype Corsiva" panose="03010101010201010101" pitchFamily="66" charset="0"/>
              </a:rPr>
              <a:t> по теме «Домашние животные».</a:t>
            </a:r>
          </a:p>
          <a:p>
            <a:pPr marL="266700" indent="-266700">
              <a:buFont typeface="Wingdings" panose="05000000000000000000" pitchFamily="2" charset="2"/>
              <a:buChar char="Ø"/>
            </a:pPr>
            <a:r>
              <a:rPr lang="ru-RU" sz="2400" b="1" dirty="0">
                <a:latin typeface="Monotype Corsiva" panose="03010101010201010101" pitchFamily="66" charset="0"/>
              </a:rPr>
              <a:t> Дети должны знать названия домашних животных </a:t>
            </a:r>
            <a:br>
              <a:rPr lang="ru-RU" sz="2400" b="1" dirty="0">
                <a:latin typeface="Monotype Corsiva" panose="03010101010201010101" pitchFamily="66" charset="0"/>
              </a:rPr>
            </a:br>
            <a:r>
              <a:rPr lang="ru-RU" sz="2400" b="1" dirty="0">
                <a:latin typeface="Monotype Corsiva" panose="03010101010201010101" pitchFamily="66" charset="0"/>
              </a:rPr>
              <a:t>  (взрослых и их детёнышей).</a:t>
            </a:r>
          </a:p>
          <a:p>
            <a:pPr marL="266700" indent="-266700">
              <a:buFont typeface="Wingdings" panose="05000000000000000000" pitchFamily="2" charset="2"/>
              <a:buChar char="Ø"/>
            </a:pPr>
            <a:r>
              <a:rPr lang="ru-RU" sz="2400" b="1" dirty="0">
                <a:latin typeface="Monotype Corsiva" panose="03010101010201010101" pitchFamily="66" charset="0"/>
              </a:rPr>
              <a:t> Дети должны уметь использовать в речи названия  </a:t>
            </a:r>
            <a:br>
              <a:rPr lang="ru-RU" sz="2400" b="1" dirty="0">
                <a:latin typeface="Monotype Corsiva" panose="03010101010201010101" pitchFamily="66" charset="0"/>
              </a:rPr>
            </a:br>
            <a:r>
              <a:rPr lang="ru-RU" sz="2400" b="1" dirty="0">
                <a:latin typeface="Monotype Corsiva" panose="03010101010201010101" pitchFamily="66" charset="0"/>
              </a:rPr>
              <a:t> домашних животных, частей их тела, действий, </a:t>
            </a:r>
            <a:br>
              <a:rPr lang="ru-RU" sz="2400" b="1" dirty="0">
                <a:latin typeface="Monotype Corsiva" panose="03010101010201010101" pitchFamily="66" charset="0"/>
              </a:rPr>
            </a:br>
            <a:r>
              <a:rPr lang="ru-RU" sz="2400" b="1" dirty="0">
                <a:latin typeface="Monotype Corsiva" panose="03010101010201010101" pitchFamily="66" charset="0"/>
              </a:rPr>
              <a:t> отгадывать загадки, сравнивать.</a:t>
            </a:r>
          </a:p>
          <a:p>
            <a:pPr marL="361950" indent="-361950">
              <a:buFont typeface="Wingdings" panose="05000000000000000000" pitchFamily="2" charset="2"/>
              <a:buChar char="Ø"/>
            </a:pPr>
            <a:r>
              <a:rPr lang="ru-RU" sz="2400" b="1" dirty="0">
                <a:latin typeface="Monotype Corsiva" panose="03010101010201010101" pitchFamily="66" charset="0"/>
              </a:rPr>
              <a:t>Привитие детям любви и бережного отношения к  </a:t>
            </a:r>
            <a:br>
              <a:rPr lang="ru-RU" sz="2400" b="1" dirty="0">
                <a:latin typeface="Monotype Corsiva" panose="03010101010201010101" pitchFamily="66" charset="0"/>
              </a:rPr>
            </a:br>
            <a:r>
              <a:rPr lang="ru-RU" sz="2400" b="1" dirty="0">
                <a:latin typeface="Monotype Corsiva" panose="03010101010201010101" pitchFamily="66" charset="0"/>
              </a:rPr>
              <a:t>животным.</a:t>
            </a:r>
            <a:br>
              <a:rPr lang="ru-RU" sz="2400" b="1" dirty="0">
                <a:latin typeface="Monotype Corsiva" panose="03010101010201010101" pitchFamily="66" charset="0"/>
              </a:rPr>
            </a:br>
            <a:endParaRPr lang="ru-RU" sz="2400" b="1" dirty="0">
              <a:latin typeface="Monotype Corsiva" panose="03010101010201010101" pitchFamily="66" charset="0"/>
            </a:endParaRPr>
          </a:p>
        </p:txBody>
      </p:sp>
      <p:pic>
        <p:nvPicPr>
          <p:cNvPr id="6" name="Picture 4" descr="http://classpic.ru/wp-content/uploads/Devochka-i-shhenok-1024x57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3755" y="4520598"/>
            <a:ext cx="2808312" cy="1499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3105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>
                <a:latin typeface="Monotype Corsiva" panose="03010101010201010101" pitchFamily="66" charset="0"/>
              </a:rPr>
              <a:t>Предполагаемый результат со стороны </a:t>
            </a:r>
            <a:r>
              <a:rPr lang="ru-RU" sz="3200" b="1" dirty="0" smtClean="0">
                <a:latin typeface="Monotype Corsiva" panose="03010101010201010101" pitchFamily="66" charset="0"/>
              </a:rPr>
              <a:t>педагога:</a:t>
            </a:r>
            <a:endParaRPr lang="ru-RU" sz="3200" b="1" dirty="0">
              <a:solidFill>
                <a:srgbClr val="00B05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sz="half" idx="2"/>
          </p:nvPr>
        </p:nvSpPr>
        <p:spPr>
          <a:xfrm>
            <a:off x="323528" y="1196752"/>
            <a:ext cx="8352928" cy="53285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b="1" dirty="0" smtClean="0"/>
              <a:t> </a:t>
            </a:r>
            <a:endParaRPr lang="ru-RU" dirty="0"/>
          </a:p>
        </p:txBody>
      </p:sp>
      <p:pic>
        <p:nvPicPr>
          <p:cNvPr id="10" name="Picture 6" descr="204676b1ad6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946290"/>
            <a:ext cx="2761143" cy="1997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classpic.ru/wp-content/uploads/Devochka-i-shhenok-1024x57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4195222"/>
            <a:ext cx="2808312" cy="1499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57200" y="1417638"/>
            <a:ext cx="821925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200" b="1" dirty="0" smtClean="0">
                <a:latin typeface="Monotype Corsiva" panose="03010101010201010101" pitchFamily="66" charset="0"/>
              </a:rPr>
              <a:t>Активизируется </a:t>
            </a:r>
            <a:r>
              <a:rPr lang="ru-RU" sz="3200" b="1" dirty="0">
                <a:latin typeface="Monotype Corsiva" panose="03010101010201010101" pitchFamily="66" charset="0"/>
              </a:rPr>
              <a:t>поисковая </a:t>
            </a:r>
            <a:r>
              <a:rPr lang="ru-RU" sz="3200" b="1" dirty="0" smtClean="0">
                <a:latin typeface="Monotype Corsiva" panose="03010101010201010101" pitchFamily="66" charset="0"/>
              </a:rPr>
              <a:t>деятельность, установятся </a:t>
            </a:r>
            <a:r>
              <a:rPr lang="ru-RU" sz="3200" b="1" dirty="0">
                <a:latin typeface="Monotype Corsiva" panose="03010101010201010101" pitchFamily="66" charset="0"/>
              </a:rPr>
              <a:t>доверительные и партнёрские отношения с </a:t>
            </a:r>
            <a:r>
              <a:rPr lang="ru-RU" sz="3200" b="1" dirty="0" smtClean="0">
                <a:latin typeface="Monotype Corsiva" panose="03010101010201010101" pitchFamily="66" charset="0"/>
              </a:rPr>
              <a:t>родителями, создадутся </a:t>
            </a:r>
            <a:r>
              <a:rPr lang="ru-RU" sz="3200" b="1" dirty="0">
                <a:latin typeface="Monotype Corsiva" panose="03010101010201010101" pitchFamily="66" charset="0"/>
              </a:rPr>
              <a:t>условия для благоприятного взаимодействия </a:t>
            </a:r>
            <a:r>
              <a:rPr lang="ru-RU" sz="3200" b="1" dirty="0" smtClean="0">
                <a:latin typeface="Monotype Corsiva" panose="03010101010201010101" pitchFamily="66" charset="0"/>
              </a:rPr>
              <a:t>                                          с </a:t>
            </a:r>
            <a:r>
              <a:rPr lang="ru-RU" sz="3200" b="1" dirty="0">
                <a:latin typeface="Monotype Corsiva" panose="03010101010201010101" pitchFamily="66" charset="0"/>
              </a:rPr>
              <a:t>родителями.</a:t>
            </a:r>
          </a:p>
        </p:txBody>
      </p:sp>
    </p:spTree>
    <p:extLst>
      <p:ext uri="{BB962C8B-B14F-4D97-AF65-F5344CB8AC3E}">
        <p14:creationId xmlns:p14="http://schemas.microsoft.com/office/powerpoint/2010/main" val="1161472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>
                <a:latin typeface="Monotype Corsiva" panose="03010101010201010101" pitchFamily="66" charset="0"/>
              </a:rPr>
              <a:t>Предполагаемый результат со стороны </a:t>
            </a:r>
            <a:r>
              <a:rPr lang="ru-RU" sz="3200" b="1" dirty="0" smtClean="0">
                <a:latin typeface="Monotype Corsiva" panose="03010101010201010101" pitchFamily="66" charset="0"/>
              </a:rPr>
              <a:t>родителей:</a:t>
            </a:r>
            <a:endParaRPr lang="ru-RU" sz="3200" b="1" dirty="0">
              <a:solidFill>
                <a:srgbClr val="00B05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sz="half" idx="2"/>
          </p:nvPr>
        </p:nvSpPr>
        <p:spPr>
          <a:xfrm>
            <a:off x="323528" y="1196752"/>
            <a:ext cx="8352928" cy="53285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b="1" dirty="0" smtClean="0"/>
              <a:t> </a:t>
            </a:r>
            <a:endParaRPr lang="ru-RU" dirty="0"/>
          </a:p>
        </p:txBody>
      </p:sp>
      <p:pic>
        <p:nvPicPr>
          <p:cNvPr id="10" name="Picture 6" descr="204676b1ad6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984046"/>
            <a:ext cx="2761143" cy="1997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classpic.ru/wp-content/uploads/Devochka-i-shhenok-1024x57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4481910"/>
            <a:ext cx="2808312" cy="1499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57200" y="1417638"/>
            <a:ext cx="821925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200" b="1" dirty="0" smtClean="0">
                <a:latin typeface="Monotype Corsiva" panose="03010101010201010101" pitchFamily="66" charset="0"/>
              </a:rPr>
              <a:t>Повысится активность участия родителей                       в </a:t>
            </a:r>
            <a:r>
              <a:rPr lang="ru-RU" sz="3200" b="1" dirty="0">
                <a:latin typeface="Monotype Corsiva" panose="03010101010201010101" pitchFamily="66" charset="0"/>
              </a:rPr>
              <a:t>жизнедеятельности </a:t>
            </a:r>
            <a:r>
              <a:rPr lang="ru-RU" sz="3200" b="1" dirty="0" smtClean="0">
                <a:latin typeface="Monotype Corsiva" panose="03010101010201010101" pitchFamily="66" charset="0"/>
              </a:rPr>
              <a:t>группы.</a:t>
            </a:r>
            <a:endParaRPr lang="ru-RU" sz="3200" b="1" dirty="0">
              <a:latin typeface="Monotype Corsiva" panose="03010101010201010101" pitchFamily="66" charset="0"/>
            </a:endParaRPr>
          </a:p>
          <a:p>
            <a:pPr lvl="0"/>
            <a:r>
              <a:rPr lang="ru-RU" sz="3200" b="1" dirty="0" smtClean="0">
                <a:latin typeface="Monotype Corsiva" panose="03010101010201010101" pitchFamily="66" charset="0"/>
              </a:rPr>
              <a:t>Повысится </a:t>
            </a:r>
            <a:r>
              <a:rPr lang="ru-RU" sz="3200" b="1" dirty="0">
                <a:latin typeface="Monotype Corsiva" panose="03010101010201010101" pitchFamily="66" charset="0"/>
              </a:rPr>
              <a:t>педагогическая культура родителей</a:t>
            </a:r>
            <a:r>
              <a:rPr lang="ru-RU" sz="3200" b="1" dirty="0" smtClean="0">
                <a:latin typeface="Monotype Corsiva" panose="03010101010201010101" pitchFamily="66" charset="0"/>
              </a:rPr>
              <a:t>.,</a:t>
            </a:r>
            <a:endParaRPr lang="ru-RU" sz="3200" b="1" dirty="0">
              <a:latin typeface="Monotype Corsiva" panose="03010101010201010101" pitchFamily="66" charset="0"/>
            </a:endParaRPr>
          </a:p>
          <a:p>
            <a:pPr lvl="0"/>
            <a:r>
              <a:rPr lang="ru-RU" sz="3200" b="1" dirty="0">
                <a:latin typeface="Monotype Corsiva" panose="03010101010201010101" pitchFamily="66" charset="0"/>
              </a:rPr>
              <a:t>заинтересованность родителей в продолжении </a:t>
            </a:r>
            <a:r>
              <a:rPr lang="ru-RU" sz="3200" b="1" dirty="0" smtClean="0">
                <a:latin typeface="Monotype Corsiva" panose="03010101010201010101" pitchFamily="66" charset="0"/>
              </a:rPr>
              <a:t>сотрудничества.</a:t>
            </a:r>
            <a:endParaRPr lang="ru-RU" sz="3200" b="1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2797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Другая 1">
      <a:majorFont>
        <a:latin typeface="Monotype Corsiva"/>
        <a:ea typeface=""/>
        <a:cs typeface=""/>
      </a:majorFont>
      <a:minorFont>
        <a:latin typeface="Monotype Corsiva"/>
        <a:ea typeface=""/>
        <a:cs typeface="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2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3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Тема1</Template>
  <TotalTime>1383</TotalTime>
  <Words>849</Words>
  <Application>Microsoft Office PowerPoint</Application>
  <PresentationFormat>Экран (4:3)</PresentationFormat>
  <Paragraphs>93</Paragraphs>
  <Slides>27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27</vt:i4>
      </vt:variant>
    </vt:vector>
  </HeadingPairs>
  <TitlesOfParts>
    <vt:vector size="30" baseType="lpstr">
      <vt:lpstr>Тема1</vt:lpstr>
      <vt:lpstr>Тема2</vt:lpstr>
      <vt:lpstr>Тема3</vt:lpstr>
      <vt:lpstr> Муниципальное бюджетное дошкольное образовательное учреждение «Детский сад  № 2 «Солнышко» г. Аргун» </vt:lpstr>
      <vt:lpstr>Автор проекта:  воспитатель группы среднего дошкольного возраста                                              Тесаева Хава Аюбовна</vt:lpstr>
      <vt:lpstr>Презентация PowerPoint</vt:lpstr>
      <vt:lpstr> Проблема       Дети не имеют достаточных знаний о домашних животных и их детёнышах. Гипотеза        Если в детском саду будут созданы условия для формирования у детей познавательного интереса и воспитания бережного отношения             к животным, то дети расширят и обогатят свои знания о «братьях наших меньших», будут учиться беречь и защищать природу.  </vt:lpstr>
      <vt:lpstr>Цель проекта:</vt:lpstr>
      <vt:lpstr>Задачи проекта:</vt:lpstr>
      <vt:lpstr>Предполагаемый результат со стороны детей:</vt:lpstr>
      <vt:lpstr>Предполагаемый результат со стороны педагога:</vt:lpstr>
      <vt:lpstr>Предполагаемый результат со стороны родителей:</vt:lpstr>
      <vt:lpstr>Презентация PowerPoint</vt:lpstr>
      <vt:lpstr>                 Первый этап – подготовительный                                                                (постановка проблемы)   Постановка целей и задач, предварительная работа с детьми и родителями.  Выбор оборудования и материалов: приобретение домашних животных для макета, изготовление наглядных материалов и масок для дидактических и подвижных игр.  Работа с познавательной и художественной литературой (подбор иллюстраций, книг, сказок, рассказов, загадок, по темам); оформление альбома «Домашние животные» (рисунки, сказки, поделки сделанные родителями);  Подбор дидактических и подвижных, пальчиковых игр; конспекты занятий.</vt:lpstr>
      <vt:lpstr>Второй этап – основной  (реализация проекта)  </vt:lpstr>
      <vt:lpstr> Знакомство с котом:                                                                   «Кот Мишка в гостях у воспитанников». </vt:lpstr>
      <vt:lpstr>Третий этап заключительный                                                                (презентация проекта)                                                                               Открытый просмотр ООД на тему:                                                   «Наблюдение за котом»</vt:lpstr>
      <vt:lpstr>Презентация PowerPoint</vt:lpstr>
      <vt:lpstr>Презентация PowerPoint</vt:lpstr>
      <vt:lpstr>Презентация PowerPoint</vt:lpstr>
      <vt:lpstr>Презентация PowerPoint</vt:lpstr>
      <vt:lpstr>Аппликация: «Кошка из геометрической фигуры»</vt:lpstr>
      <vt:lpstr>Аппликация: «Кошка из геометрической фигуры»</vt:lpstr>
      <vt:lpstr>Аппликация: «Кошка из геометрической фигуры»</vt:lpstr>
      <vt:lpstr>Презентация PowerPoint</vt:lpstr>
      <vt:lpstr> Дидактическая игра «Чья мама?»</vt:lpstr>
      <vt:lpstr>Дидактическая игра «Кто живет на ферме?»</vt:lpstr>
      <vt:lpstr> Памятка для родителей:                                                 «Безопасное общение с животными»</vt:lpstr>
      <vt:lpstr>Достигнутый результат по итогам проекта</vt:lpstr>
      <vt:lpstr>СПАСИБО  ЗА ВНИМАНИЕ!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Лен29</dc:creator>
  <cp:lastModifiedBy>рс</cp:lastModifiedBy>
  <cp:revision>103</cp:revision>
  <dcterms:created xsi:type="dcterms:W3CDTF">2016-03-05T21:46:21Z</dcterms:created>
  <dcterms:modified xsi:type="dcterms:W3CDTF">2025-02-11T12:25:32Z</dcterms:modified>
</cp:coreProperties>
</file>